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1" r:id="rId1"/>
  </p:sldMasterIdLst>
  <p:notesMasterIdLst>
    <p:notesMasterId r:id="rId13"/>
  </p:notesMasterIdLst>
  <p:handoutMasterIdLst>
    <p:handoutMasterId r:id="rId14"/>
  </p:handoutMasterIdLst>
  <p:sldIdLst>
    <p:sldId id="256" r:id="rId2"/>
    <p:sldId id="257" r:id="rId3"/>
    <p:sldId id="258" r:id="rId4"/>
    <p:sldId id="259" r:id="rId5"/>
    <p:sldId id="260" r:id="rId6"/>
    <p:sldId id="266" r:id="rId7"/>
    <p:sldId id="261" r:id="rId8"/>
    <p:sldId id="262" r:id="rId9"/>
    <p:sldId id="265" r:id="rId10"/>
    <p:sldId id="263" r:id="rId11"/>
    <p:sldId id="264"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9713E-57BD-1F99-7B26-583687FD2D3A}" v="248" dt="2025-02-11T15:58:41.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65" d="100"/>
          <a:sy n="65" d="100"/>
        </p:scale>
        <p:origin x="91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19EF8-A6C9-4653-9FD5-84018013C19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62A90136-0CE1-40C7-A095-EAA5AFDD2D5E}">
      <dgm:prSet phldrT="[Texto]" phldr="0"/>
      <dgm:spPr/>
      <dgm:t>
        <a:bodyPr/>
        <a:lstStyle/>
        <a:p>
          <a:r>
            <a:rPr lang="es-ES" dirty="0">
              <a:latin typeface="Century Schoolbook" panose="02020404030301010803"/>
            </a:rPr>
            <a:t>R1</a:t>
          </a:r>
          <a:endParaRPr lang="es-ES" dirty="0"/>
        </a:p>
      </dgm:t>
    </dgm:pt>
    <dgm:pt modelId="{B3012904-3CE2-46F6-A22E-0BB57C81E399}" type="parTrans" cxnId="{9AE4B0B6-D26E-41BA-8032-4D93E53B2044}">
      <dgm:prSet/>
      <dgm:spPr/>
      <dgm:t>
        <a:bodyPr/>
        <a:lstStyle/>
        <a:p>
          <a:endParaRPr lang="es-ES"/>
        </a:p>
      </dgm:t>
    </dgm:pt>
    <dgm:pt modelId="{955BFEC6-6EDE-4174-B837-133215D48D04}" type="sibTrans" cxnId="{9AE4B0B6-D26E-41BA-8032-4D93E53B2044}">
      <dgm:prSet/>
      <dgm:spPr/>
      <dgm:t>
        <a:bodyPr/>
        <a:lstStyle/>
        <a:p>
          <a:endParaRPr lang="es-ES"/>
        </a:p>
      </dgm:t>
    </dgm:pt>
    <dgm:pt modelId="{2C5102F2-5BA0-4D22-A652-BE718692363D}">
      <dgm:prSet phldrT="[Texto]" phldr="0"/>
      <dgm:spPr/>
      <dgm:t>
        <a:bodyPr/>
        <a:lstStyle/>
        <a:p>
          <a:pPr rtl="0"/>
          <a:r>
            <a:rPr lang="es-ES" dirty="0">
              <a:latin typeface="Century Schoolbook" panose="02020404030301010803"/>
            </a:rPr>
            <a:t>Evaluaciones neuropsicológicas en adultos e infanto-juvenil</a:t>
          </a:r>
          <a:endParaRPr lang="es-ES" dirty="0"/>
        </a:p>
      </dgm:t>
    </dgm:pt>
    <dgm:pt modelId="{C5B0CC89-23E4-476C-B6DA-00F16A9A0802}" type="parTrans" cxnId="{FD9F42B8-99EC-4526-8F71-AB00E4620E93}">
      <dgm:prSet/>
      <dgm:spPr/>
      <dgm:t>
        <a:bodyPr/>
        <a:lstStyle/>
        <a:p>
          <a:endParaRPr lang="es-ES"/>
        </a:p>
      </dgm:t>
    </dgm:pt>
    <dgm:pt modelId="{4763028E-92F4-4A58-80AF-494B8567C04E}" type="sibTrans" cxnId="{FD9F42B8-99EC-4526-8F71-AB00E4620E93}">
      <dgm:prSet/>
      <dgm:spPr/>
      <dgm:t>
        <a:bodyPr/>
        <a:lstStyle/>
        <a:p>
          <a:endParaRPr lang="es-ES"/>
        </a:p>
      </dgm:t>
    </dgm:pt>
    <dgm:pt modelId="{A436FB47-C1BC-4390-A976-3F0B8301BDBC}">
      <dgm:prSet phldrT="[Texto]" phldr="0"/>
      <dgm:spPr/>
      <dgm:t>
        <a:bodyPr/>
        <a:lstStyle/>
        <a:p>
          <a:r>
            <a:rPr lang="es-ES" dirty="0">
              <a:latin typeface="Century Schoolbook" panose="02020404030301010803"/>
            </a:rPr>
            <a:t>R2</a:t>
          </a:r>
          <a:endParaRPr lang="es-ES" dirty="0"/>
        </a:p>
      </dgm:t>
    </dgm:pt>
    <dgm:pt modelId="{8B4B9409-DF47-4DA0-AB7E-F499C9D09FCE}" type="parTrans" cxnId="{6A31B84B-C220-40B0-8C14-3B5616787359}">
      <dgm:prSet/>
      <dgm:spPr/>
      <dgm:t>
        <a:bodyPr/>
        <a:lstStyle/>
        <a:p>
          <a:endParaRPr lang="es-ES"/>
        </a:p>
      </dgm:t>
    </dgm:pt>
    <dgm:pt modelId="{AA2D8B66-EC6E-4210-AC3A-0278905FE904}" type="sibTrans" cxnId="{6A31B84B-C220-40B0-8C14-3B5616787359}">
      <dgm:prSet/>
      <dgm:spPr/>
      <dgm:t>
        <a:bodyPr/>
        <a:lstStyle/>
        <a:p>
          <a:endParaRPr lang="es-ES"/>
        </a:p>
      </dgm:t>
    </dgm:pt>
    <dgm:pt modelId="{F04CA5A7-DDB5-4A66-B536-28F7CFBB7089}">
      <dgm:prSet phldrT="[Texto]" phldr="0"/>
      <dgm:spPr/>
      <dgm:t>
        <a:bodyPr/>
        <a:lstStyle/>
        <a:p>
          <a:pPr rtl="0"/>
          <a:r>
            <a:rPr lang="es-ES" dirty="0">
              <a:latin typeface="Century Schoolbook" panose="02020404030301010803"/>
            </a:rPr>
            <a:t>Evaluaciones neuropsicológicas en adultos e infanto-juvenil</a:t>
          </a:r>
          <a:endParaRPr lang="es-ES" dirty="0"/>
        </a:p>
      </dgm:t>
    </dgm:pt>
    <dgm:pt modelId="{AB3AB2CD-BC9E-4B53-8574-71A6BD4A8558}" type="parTrans" cxnId="{CC3C8CF8-6D2D-46C8-A6BF-F08074EA6515}">
      <dgm:prSet/>
      <dgm:spPr/>
      <dgm:t>
        <a:bodyPr/>
        <a:lstStyle/>
        <a:p>
          <a:endParaRPr lang="es-ES"/>
        </a:p>
      </dgm:t>
    </dgm:pt>
    <dgm:pt modelId="{90D41E8F-A882-4ACB-BF05-C91D74BE16A1}" type="sibTrans" cxnId="{CC3C8CF8-6D2D-46C8-A6BF-F08074EA6515}">
      <dgm:prSet/>
      <dgm:spPr/>
      <dgm:t>
        <a:bodyPr/>
        <a:lstStyle/>
        <a:p>
          <a:endParaRPr lang="es-ES"/>
        </a:p>
      </dgm:t>
    </dgm:pt>
    <dgm:pt modelId="{F4E07735-D196-4B65-888C-E9879678ABC5}">
      <dgm:prSet phldrT="[Texto]" phldr="0"/>
      <dgm:spPr/>
      <dgm:t>
        <a:bodyPr/>
        <a:lstStyle/>
        <a:p>
          <a:pPr rtl="0"/>
          <a:r>
            <a:rPr lang="es-ES" dirty="0">
              <a:latin typeface="Century Schoolbook" panose="02020404030301010803"/>
            </a:rPr>
            <a:t>R3 y R4</a:t>
          </a:r>
          <a:endParaRPr lang="es-ES" dirty="0"/>
        </a:p>
      </dgm:t>
    </dgm:pt>
    <dgm:pt modelId="{CD96D77F-B3D1-4A00-B5E8-97F657B09FD8}" type="parTrans" cxnId="{8C4EBE7D-C5D7-4D72-ADA6-7C3AE2D1BEC6}">
      <dgm:prSet/>
      <dgm:spPr/>
      <dgm:t>
        <a:bodyPr/>
        <a:lstStyle/>
        <a:p>
          <a:endParaRPr lang="es-ES"/>
        </a:p>
      </dgm:t>
    </dgm:pt>
    <dgm:pt modelId="{A6AE21A8-6262-4FC4-B678-3967BD48F747}" type="sibTrans" cxnId="{8C4EBE7D-C5D7-4D72-ADA6-7C3AE2D1BEC6}">
      <dgm:prSet/>
      <dgm:spPr/>
      <dgm:t>
        <a:bodyPr/>
        <a:lstStyle/>
        <a:p>
          <a:endParaRPr lang="es-ES"/>
        </a:p>
      </dgm:t>
    </dgm:pt>
    <dgm:pt modelId="{A13B10E1-AE68-452E-8781-BD144FB4C1C2}">
      <dgm:prSet phldrT="[Texto]" phldr="0"/>
      <dgm:spPr/>
      <dgm:t>
        <a:bodyPr/>
        <a:lstStyle/>
        <a:p>
          <a:pPr rtl="0"/>
          <a:r>
            <a:rPr lang="es-ES" dirty="0">
              <a:latin typeface="Century Schoolbook" panose="02020404030301010803"/>
            </a:rPr>
            <a:t>Psicoterapia individual</a:t>
          </a:r>
          <a:endParaRPr lang="es-ES" dirty="0"/>
        </a:p>
      </dgm:t>
    </dgm:pt>
    <dgm:pt modelId="{8201AC51-D3C7-4F91-974D-F23058B929E6}" type="parTrans" cxnId="{BA290EA8-2979-4CFC-B875-0080AA9C0643}">
      <dgm:prSet/>
      <dgm:spPr/>
      <dgm:t>
        <a:bodyPr/>
        <a:lstStyle/>
        <a:p>
          <a:endParaRPr lang="es-ES"/>
        </a:p>
      </dgm:t>
    </dgm:pt>
    <dgm:pt modelId="{B6648FCE-B542-4C55-B92C-FFC1E255E89F}" type="sibTrans" cxnId="{BA290EA8-2979-4CFC-B875-0080AA9C0643}">
      <dgm:prSet/>
      <dgm:spPr/>
      <dgm:t>
        <a:bodyPr/>
        <a:lstStyle/>
        <a:p>
          <a:endParaRPr lang="es-ES"/>
        </a:p>
      </dgm:t>
    </dgm:pt>
    <dgm:pt modelId="{8C03E99A-CAFA-4171-8562-54C6FBF3A64E}">
      <dgm:prSet phldr="0"/>
      <dgm:spPr/>
      <dgm:t>
        <a:bodyPr/>
        <a:lstStyle/>
        <a:p>
          <a:pPr rtl="0"/>
          <a:r>
            <a:rPr lang="es-ES" dirty="0">
              <a:latin typeface="Century Schoolbook" panose="02020404030301010803"/>
            </a:rPr>
            <a:t>Grupos (Barlow u otros grupos estructurados)</a:t>
          </a:r>
        </a:p>
      </dgm:t>
    </dgm:pt>
    <dgm:pt modelId="{581909C6-D097-48D7-90DE-B1ED2AF6F80E}" type="parTrans" cxnId="{D0BAEB32-4DC0-4B6D-98F2-14A245F5B3D4}">
      <dgm:prSet/>
      <dgm:spPr/>
    </dgm:pt>
    <dgm:pt modelId="{8A57C661-7EC0-4E8E-8E9C-401B2C0BCFC6}" type="sibTrans" cxnId="{D0BAEB32-4DC0-4B6D-98F2-14A245F5B3D4}">
      <dgm:prSet/>
      <dgm:spPr/>
    </dgm:pt>
    <dgm:pt modelId="{37E20D1B-386D-434F-8E23-8D5416A0AF73}">
      <dgm:prSet phldr="0"/>
      <dgm:spPr/>
      <dgm:t>
        <a:bodyPr/>
        <a:lstStyle/>
        <a:p>
          <a:pPr rtl="0"/>
          <a:r>
            <a:rPr lang="es-ES" dirty="0">
              <a:latin typeface="Century Schoolbook" panose="02020404030301010803"/>
            </a:rPr>
            <a:t>Grupo en UHB</a:t>
          </a:r>
        </a:p>
      </dgm:t>
    </dgm:pt>
    <dgm:pt modelId="{48F51FB9-09B9-493B-9431-F7FEA4D8910F}" type="parTrans" cxnId="{DA342AC0-DBB6-4042-BCAE-7FC37BB23FC9}">
      <dgm:prSet/>
      <dgm:spPr/>
    </dgm:pt>
    <dgm:pt modelId="{71B61109-9DEC-4151-BB55-858C273A9E2C}" type="sibTrans" cxnId="{DA342AC0-DBB6-4042-BCAE-7FC37BB23FC9}">
      <dgm:prSet/>
      <dgm:spPr/>
    </dgm:pt>
    <dgm:pt modelId="{98E57903-D61D-6042-BE04-48A7DF12AC13}">
      <dgm:prSet phldrT="[Texto]" phldr="0"/>
      <dgm:spPr/>
      <dgm:t>
        <a:bodyPr/>
        <a:lstStyle/>
        <a:p>
          <a:pPr rtl="0"/>
          <a:r>
            <a:rPr lang="es-ES" dirty="0"/>
            <a:t>Grupos de Mindfulness</a:t>
          </a:r>
        </a:p>
      </dgm:t>
    </dgm:pt>
    <dgm:pt modelId="{B6CFB507-C5C4-964F-839D-29802C1924BF}" type="parTrans" cxnId="{E1EE4272-BD2A-0147-875D-A5E9875FE08D}">
      <dgm:prSet/>
      <dgm:spPr/>
    </dgm:pt>
    <dgm:pt modelId="{8D341FD6-8B2E-FB44-9A61-218B1EA9C381}" type="sibTrans" cxnId="{E1EE4272-BD2A-0147-875D-A5E9875FE08D}">
      <dgm:prSet/>
      <dgm:spPr/>
    </dgm:pt>
    <dgm:pt modelId="{47C205E6-74AF-4F7C-92C2-68515BEADFA2}" type="pres">
      <dgm:prSet presAssocID="{2CD19EF8-A6C9-4653-9FD5-84018013C19D}" presName="linearFlow" presStyleCnt="0">
        <dgm:presLayoutVars>
          <dgm:dir/>
          <dgm:animLvl val="lvl"/>
          <dgm:resizeHandles val="exact"/>
        </dgm:presLayoutVars>
      </dgm:prSet>
      <dgm:spPr/>
    </dgm:pt>
    <dgm:pt modelId="{0B70A5CD-6303-45F2-9503-928DE327216A}" type="pres">
      <dgm:prSet presAssocID="{62A90136-0CE1-40C7-A095-EAA5AFDD2D5E}" presName="composite" presStyleCnt="0"/>
      <dgm:spPr/>
    </dgm:pt>
    <dgm:pt modelId="{AE88A313-0220-4F92-8DC7-D1EA6EC4DB10}" type="pres">
      <dgm:prSet presAssocID="{62A90136-0CE1-40C7-A095-EAA5AFDD2D5E}" presName="parentText" presStyleLbl="alignNode1" presStyleIdx="0" presStyleCnt="3">
        <dgm:presLayoutVars>
          <dgm:chMax val="1"/>
          <dgm:bulletEnabled val="1"/>
        </dgm:presLayoutVars>
      </dgm:prSet>
      <dgm:spPr/>
    </dgm:pt>
    <dgm:pt modelId="{04EA77E9-D20E-4A21-8046-1819EF898615}" type="pres">
      <dgm:prSet presAssocID="{62A90136-0CE1-40C7-A095-EAA5AFDD2D5E}" presName="descendantText" presStyleLbl="alignAcc1" presStyleIdx="0" presStyleCnt="3">
        <dgm:presLayoutVars>
          <dgm:bulletEnabled val="1"/>
        </dgm:presLayoutVars>
      </dgm:prSet>
      <dgm:spPr/>
    </dgm:pt>
    <dgm:pt modelId="{FC504AFB-0829-49FD-B3E8-1443AACDB8EB}" type="pres">
      <dgm:prSet presAssocID="{955BFEC6-6EDE-4174-B837-133215D48D04}" presName="sp" presStyleCnt="0"/>
      <dgm:spPr/>
    </dgm:pt>
    <dgm:pt modelId="{0377FEC1-4364-4A3A-AE3A-4E7797287882}" type="pres">
      <dgm:prSet presAssocID="{A436FB47-C1BC-4390-A976-3F0B8301BDBC}" presName="composite" presStyleCnt="0"/>
      <dgm:spPr/>
    </dgm:pt>
    <dgm:pt modelId="{F5BF0A8C-62F1-44B8-9ACB-2E1D43647DCB}" type="pres">
      <dgm:prSet presAssocID="{A436FB47-C1BC-4390-A976-3F0B8301BDBC}" presName="parentText" presStyleLbl="alignNode1" presStyleIdx="1" presStyleCnt="3">
        <dgm:presLayoutVars>
          <dgm:chMax val="1"/>
          <dgm:bulletEnabled val="1"/>
        </dgm:presLayoutVars>
      </dgm:prSet>
      <dgm:spPr/>
    </dgm:pt>
    <dgm:pt modelId="{4612751F-4D1E-4031-A739-96DF4857CA3E}" type="pres">
      <dgm:prSet presAssocID="{A436FB47-C1BC-4390-A976-3F0B8301BDBC}" presName="descendantText" presStyleLbl="alignAcc1" presStyleIdx="1" presStyleCnt="3">
        <dgm:presLayoutVars>
          <dgm:bulletEnabled val="1"/>
        </dgm:presLayoutVars>
      </dgm:prSet>
      <dgm:spPr/>
    </dgm:pt>
    <dgm:pt modelId="{E98C298C-F3D2-4F45-B797-BEB8F4BE98CF}" type="pres">
      <dgm:prSet presAssocID="{AA2D8B66-EC6E-4210-AC3A-0278905FE904}" presName="sp" presStyleCnt="0"/>
      <dgm:spPr/>
    </dgm:pt>
    <dgm:pt modelId="{2FEA0362-C80E-4055-80BC-D0722165A84C}" type="pres">
      <dgm:prSet presAssocID="{F4E07735-D196-4B65-888C-E9879678ABC5}" presName="composite" presStyleCnt="0"/>
      <dgm:spPr/>
    </dgm:pt>
    <dgm:pt modelId="{9DBB5066-4A07-4F64-949E-324F671C120B}" type="pres">
      <dgm:prSet presAssocID="{F4E07735-D196-4B65-888C-E9879678ABC5}" presName="parentText" presStyleLbl="alignNode1" presStyleIdx="2" presStyleCnt="3">
        <dgm:presLayoutVars>
          <dgm:chMax val="1"/>
          <dgm:bulletEnabled val="1"/>
        </dgm:presLayoutVars>
      </dgm:prSet>
      <dgm:spPr/>
    </dgm:pt>
    <dgm:pt modelId="{153497B7-8B1C-40B8-8D86-55AE80E1EFBE}" type="pres">
      <dgm:prSet presAssocID="{F4E07735-D196-4B65-888C-E9879678ABC5}" presName="descendantText" presStyleLbl="alignAcc1" presStyleIdx="2" presStyleCnt="3">
        <dgm:presLayoutVars>
          <dgm:bulletEnabled val="1"/>
        </dgm:presLayoutVars>
      </dgm:prSet>
      <dgm:spPr/>
    </dgm:pt>
  </dgm:ptLst>
  <dgm:cxnLst>
    <dgm:cxn modelId="{3DDC2C09-BCA3-4EE3-889F-DB449C67A813}" type="presOf" srcId="{2C5102F2-5BA0-4D22-A652-BE718692363D}" destId="{04EA77E9-D20E-4A21-8046-1819EF898615}" srcOrd="0" destOrd="0" presId="urn:microsoft.com/office/officeart/2005/8/layout/chevron2"/>
    <dgm:cxn modelId="{D8E80114-8C93-44CA-A806-79F892276335}" type="presOf" srcId="{8C03E99A-CAFA-4171-8562-54C6FBF3A64E}" destId="{4612751F-4D1E-4031-A739-96DF4857CA3E}" srcOrd="0" destOrd="1" presId="urn:microsoft.com/office/officeart/2005/8/layout/chevron2"/>
    <dgm:cxn modelId="{D0BAEB32-4DC0-4B6D-98F2-14A245F5B3D4}" srcId="{A436FB47-C1BC-4390-A976-3F0B8301BDBC}" destId="{8C03E99A-CAFA-4171-8562-54C6FBF3A64E}" srcOrd="1" destOrd="0" parTransId="{581909C6-D097-48D7-90DE-B1ED2AF6F80E}" sibTransId="{8A57C661-7EC0-4E8E-8E9C-401B2C0BCFC6}"/>
    <dgm:cxn modelId="{B6882A4B-34A5-4C74-9660-B1ECF4494A8F}" type="presOf" srcId="{2CD19EF8-A6C9-4653-9FD5-84018013C19D}" destId="{47C205E6-74AF-4F7C-92C2-68515BEADFA2}" srcOrd="0" destOrd="0" presId="urn:microsoft.com/office/officeart/2005/8/layout/chevron2"/>
    <dgm:cxn modelId="{6A31B84B-C220-40B0-8C14-3B5616787359}" srcId="{2CD19EF8-A6C9-4653-9FD5-84018013C19D}" destId="{A436FB47-C1BC-4390-A976-3F0B8301BDBC}" srcOrd="1" destOrd="0" parTransId="{8B4B9409-DF47-4DA0-AB7E-F499C9D09FCE}" sibTransId="{AA2D8B66-EC6E-4210-AC3A-0278905FE904}"/>
    <dgm:cxn modelId="{BF655B6F-6366-F749-A9B0-1743AB1F74A9}" type="presOf" srcId="{98E57903-D61D-6042-BE04-48A7DF12AC13}" destId="{04EA77E9-D20E-4A21-8046-1819EF898615}" srcOrd="0" destOrd="1" presId="urn:microsoft.com/office/officeart/2005/8/layout/chevron2"/>
    <dgm:cxn modelId="{E1EE4272-BD2A-0147-875D-A5E9875FE08D}" srcId="{62A90136-0CE1-40C7-A095-EAA5AFDD2D5E}" destId="{98E57903-D61D-6042-BE04-48A7DF12AC13}" srcOrd="1" destOrd="0" parTransId="{B6CFB507-C5C4-964F-839D-29802C1924BF}" sibTransId="{8D341FD6-8B2E-FB44-9A61-218B1EA9C381}"/>
    <dgm:cxn modelId="{8C4EBE7D-C5D7-4D72-ADA6-7C3AE2D1BEC6}" srcId="{2CD19EF8-A6C9-4653-9FD5-84018013C19D}" destId="{F4E07735-D196-4B65-888C-E9879678ABC5}" srcOrd="2" destOrd="0" parTransId="{CD96D77F-B3D1-4A00-B5E8-97F657B09FD8}" sibTransId="{A6AE21A8-6262-4FC4-B678-3967BD48F747}"/>
    <dgm:cxn modelId="{37234D8C-6473-41A7-911A-B38A3CB602B2}" type="presOf" srcId="{F04CA5A7-DDB5-4A66-B536-28F7CFBB7089}" destId="{4612751F-4D1E-4031-A739-96DF4857CA3E}" srcOrd="0" destOrd="0" presId="urn:microsoft.com/office/officeart/2005/8/layout/chevron2"/>
    <dgm:cxn modelId="{67F29596-5102-407D-8819-9008F6588356}" type="presOf" srcId="{37E20D1B-386D-434F-8E23-8D5416A0AF73}" destId="{153497B7-8B1C-40B8-8D86-55AE80E1EFBE}" srcOrd="0" destOrd="1" presId="urn:microsoft.com/office/officeart/2005/8/layout/chevron2"/>
    <dgm:cxn modelId="{2686A19D-51AB-412B-91CD-569143138476}" type="presOf" srcId="{A436FB47-C1BC-4390-A976-3F0B8301BDBC}" destId="{F5BF0A8C-62F1-44B8-9ACB-2E1D43647DCB}" srcOrd="0" destOrd="0" presId="urn:microsoft.com/office/officeart/2005/8/layout/chevron2"/>
    <dgm:cxn modelId="{BA290EA8-2979-4CFC-B875-0080AA9C0643}" srcId="{F4E07735-D196-4B65-888C-E9879678ABC5}" destId="{A13B10E1-AE68-452E-8781-BD144FB4C1C2}" srcOrd="0" destOrd="0" parTransId="{8201AC51-D3C7-4F91-974D-F23058B929E6}" sibTransId="{B6648FCE-B542-4C55-B92C-FFC1E255E89F}"/>
    <dgm:cxn modelId="{9AE4B0B6-D26E-41BA-8032-4D93E53B2044}" srcId="{2CD19EF8-A6C9-4653-9FD5-84018013C19D}" destId="{62A90136-0CE1-40C7-A095-EAA5AFDD2D5E}" srcOrd="0" destOrd="0" parTransId="{B3012904-3CE2-46F6-A22E-0BB57C81E399}" sibTransId="{955BFEC6-6EDE-4174-B837-133215D48D04}"/>
    <dgm:cxn modelId="{FD9F42B8-99EC-4526-8F71-AB00E4620E93}" srcId="{62A90136-0CE1-40C7-A095-EAA5AFDD2D5E}" destId="{2C5102F2-5BA0-4D22-A652-BE718692363D}" srcOrd="0" destOrd="0" parTransId="{C5B0CC89-23E4-476C-B6DA-00F16A9A0802}" sibTransId="{4763028E-92F4-4A58-80AF-494B8567C04E}"/>
    <dgm:cxn modelId="{AE938BBA-82A6-4301-AFF0-43CF8B514103}" type="presOf" srcId="{A13B10E1-AE68-452E-8781-BD144FB4C1C2}" destId="{153497B7-8B1C-40B8-8D86-55AE80E1EFBE}" srcOrd="0" destOrd="0" presId="urn:microsoft.com/office/officeart/2005/8/layout/chevron2"/>
    <dgm:cxn modelId="{645C97BB-5388-4593-B164-791E431446EB}" type="presOf" srcId="{62A90136-0CE1-40C7-A095-EAA5AFDD2D5E}" destId="{AE88A313-0220-4F92-8DC7-D1EA6EC4DB10}" srcOrd="0" destOrd="0" presId="urn:microsoft.com/office/officeart/2005/8/layout/chevron2"/>
    <dgm:cxn modelId="{DA342AC0-DBB6-4042-BCAE-7FC37BB23FC9}" srcId="{F4E07735-D196-4B65-888C-E9879678ABC5}" destId="{37E20D1B-386D-434F-8E23-8D5416A0AF73}" srcOrd="1" destOrd="0" parTransId="{48F51FB9-09B9-493B-9431-F7FEA4D8910F}" sibTransId="{71B61109-9DEC-4151-BB55-858C273A9E2C}"/>
    <dgm:cxn modelId="{EBF0BBED-D54A-4410-B5AE-DDF0E6102D97}" type="presOf" srcId="{F4E07735-D196-4B65-888C-E9879678ABC5}" destId="{9DBB5066-4A07-4F64-949E-324F671C120B}" srcOrd="0" destOrd="0" presId="urn:microsoft.com/office/officeart/2005/8/layout/chevron2"/>
    <dgm:cxn modelId="{CC3C8CF8-6D2D-46C8-A6BF-F08074EA6515}" srcId="{A436FB47-C1BC-4390-A976-3F0B8301BDBC}" destId="{F04CA5A7-DDB5-4A66-B536-28F7CFBB7089}" srcOrd="0" destOrd="0" parTransId="{AB3AB2CD-BC9E-4B53-8574-71A6BD4A8558}" sibTransId="{90D41E8F-A882-4ACB-BF05-C91D74BE16A1}"/>
    <dgm:cxn modelId="{EE11E5DD-823C-40DB-98B7-EF801E0A99A2}" type="presParOf" srcId="{47C205E6-74AF-4F7C-92C2-68515BEADFA2}" destId="{0B70A5CD-6303-45F2-9503-928DE327216A}" srcOrd="0" destOrd="0" presId="urn:microsoft.com/office/officeart/2005/8/layout/chevron2"/>
    <dgm:cxn modelId="{14351E52-4C8C-447A-A5C7-93439CC6492B}" type="presParOf" srcId="{0B70A5CD-6303-45F2-9503-928DE327216A}" destId="{AE88A313-0220-4F92-8DC7-D1EA6EC4DB10}" srcOrd="0" destOrd="0" presId="urn:microsoft.com/office/officeart/2005/8/layout/chevron2"/>
    <dgm:cxn modelId="{74D10240-2854-4E19-BBD8-68E61BF92F0C}" type="presParOf" srcId="{0B70A5CD-6303-45F2-9503-928DE327216A}" destId="{04EA77E9-D20E-4A21-8046-1819EF898615}" srcOrd="1" destOrd="0" presId="urn:microsoft.com/office/officeart/2005/8/layout/chevron2"/>
    <dgm:cxn modelId="{03BB068D-14E2-495F-9B8D-E980FB98FC41}" type="presParOf" srcId="{47C205E6-74AF-4F7C-92C2-68515BEADFA2}" destId="{FC504AFB-0829-49FD-B3E8-1443AACDB8EB}" srcOrd="1" destOrd="0" presId="urn:microsoft.com/office/officeart/2005/8/layout/chevron2"/>
    <dgm:cxn modelId="{1AFBD613-DC84-4083-A9F7-E8C6F3C218B6}" type="presParOf" srcId="{47C205E6-74AF-4F7C-92C2-68515BEADFA2}" destId="{0377FEC1-4364-4A3A-AE3A-4E7797287882}" srcOrd="2" destOrd="0" presId="urn:microsoft.com/office/officeart/2005/8/layout/chevron2"/>
    <dgm:cxn modelId="{B6C72559-D7F2-4FB2-9E61-E22AA46AF07D}" type="presParOf" srcId="{0377FEC1-4364-4A3A-AE3A-4E7797287882}" destId="{F5BF0A8C-62F1-44B8-9ACB-2E1D43647DCB}" srcOrd="0" destOrd="0" presId="urn:microsoft.com/office/officeart/2005/8/layout/chevron2"/>
    <dgm:cxn modelId="{23FB84F8-B309-4B6F-9DBE-A53E8C2C6607}" type="presParOf" srcId="{0377FEC1-4364-4A3A-AE3A-4E7797287882}" destId="{4612751F-4D1E-4031-A739-96DF4857CA3E}" srcOrd="1" destOrd="0" presId="urn:microsoft.com/office/officeart/2005/8/layout/chevron2"/>
    <dgm:cxn modelId="{D0953214-EB05-4D3C-B25E-A603A183226F}" type="presParOf" srcId="{47C205E6-74AF-4F7C-92C2-68515BEADFA2}" destId="{E98C298C-F3D2-4F45-B797-BEB8F4BE98CF}" srcOrd="3" destOrd="0" presId="urn:microsoft.com/office/officeart/2005/8/layout/chevron2"/>
    <dgm:cxn modelId="{E5D0AD05-0DF8-4CDE-AA67-2615D4BC6C8B}" type="presParOf" srcId="{47C205E6-74AF-4F7C-92C2-68515BEADFA2}" destId="{2FEA0362-C80E-4055-80BC-D0722165A84C}" srcOrd="4" destOrd="0" presId="urn:microsoft.com/office/officeart/2005/8/layout/chevron2"/>
    <dgm:cxn modelId="{A62FA106-4334-401C-BF6A-A2AC284544F8}" type="presParOf" srcId="{2FEA0362-C80E-4055-80BC-D0722165A84C}" destId="{9DBB5066-4A07-4F64-949E-324F671C120B}" srcOrd="0" destOrd="0" presId="urn:microsoft.com/office/officeart/2005/8/layout/chevron2"/>
    <dgm:cxn modelId="{AC6FAED6-1FBC-4786-8DEF-3ECAC3073D64}" type="presParOf" srcId="{2FEA0362-C80E-4055-80BC-D0722165A84C}" destId="{153497B7-8B1C-40B8-8D86-55AE80E1EFB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8A313-0220-4F92-8DC7-D1EA6EC4DB10}">
      <dsp:nvSpPr>
        <dsp:cNvPr id="0" name=""/>
        <dsp:cNvSpPr/>
      </dsp:nvSpPr>
      <dsp:spPr>
        <a:xfrm rot="5400000">
          <a:off x="-211446" y="213190"/>
          <a:ext cx="1409642" cy="9867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Century Schoolbook" panose="02020404030301010803"/>
            </a:rPr>
            <a:t>R1</a:t>
          </a:r>
          <a:endParaRPr lang="es-ES" sz="2000" kern="1200" dirty="0"/>
        </a:p>
      </dsp:txBody>
      <dsp:txXfrm rot="-5400000">
        <a:off x="1" y="495119"/>
        <a:ext cx="986749" cy="422893"/>
      </dsp:txXfrm>
    </dsp:sp>
    <dsp:sp modelId="{04EA77E9-D20E-4A21-8046-1819EF898615}">
      <dsp:nvSpPr>
        <dsp:cNvPr id="0" name=""/>
        <dsp:cNvSpPr/>
      </dsp:nvSpPr>
      <dsp:spPr>
        <a:xfrm rot="5400000">
          <a:off x="4212631" y="-3224137"/>
          <a:ext cx="916267" cy="73680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a:latin typeface="Century Schoolbook" panose="02020404030301010803"/>
            </a:rPr>
            <a:t>Evaluaciones neuropsicológicas en adultos e infanto-juvenil</a:t>
          </a:r>
          <a:endParaRPr lang="es-ES" sz="1900" kern="1200" dirty="0"/>
        </a:p>
        <a:p>
          <a:pPr marL="171450" lvl="1" indent="-171450" algn="l" defTabSz="844550" rtl="0">
            <a:lnSpc>
              <a:spcPct val="90000"/>
            </a:lnSpc>
            <a:spcBef>
              <a:spcPct val="0"/>
            </a:spcBef>
            <a:spcAft>
              <a:spcPct val="15000"/>
            </a:spcAft>
            <a:buChar char="•"/>
          </a:pPr>
          <a:r>
            <a:rPr lang="es-ES" sz="1900" kern="1200" dirty="0"/>
            <a:t>Grupos de Mindfulness</a:t>
          </a:r>
        </a:p>
      </dsp:txBody>
      <dsp:txXfrm rot="-5400000">
        <a:off x="986749" y="46473"/>
        <a:ext cx="7323303" cy="826811"/>
      </dsp:txXfrm>
    </dsp:sp>
    <dsp:sp modelId="{F5BF0A8C-62F1-44B8-9ACB-2E1D43647DCB}">
      <dsp:nvSpPr>
        <dsp:cNvPr id="0" name=""/>
        <dsp:cNvSpPr/>
      </dsp:nvSpPr>
      <dsp:spPr>
        <a:xfrm rot="5400000">
          <a:off x="-211446" y="1426138"/>
          <a:ext cx="1409642" cy="9867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Century Schoolbook" panose="02020404030301010803"/>
            </a:rPr>
            <a:t>R2</a:t>
          </a:r>
          <a:endParaRPr lang="es-ES" sz="2000" kern="1200" dirty="0"/>
        </a:p>
      </dsp:txBody>
      <dsp:txXfrm rot="-5400000">
        <a:off x="1" y="1708067"/>
        <a:ext cx="986749" cy="422893"/>
      </dsp:txXfrm>
    </dsp:sp>
    <dsp:sp modelId="{4612751F-4D1E-4031-A739-96DF4857CA3E}">
      <dsp:nvSpPr>
        <dsp:cNvPr id="0" name=""/>
        <dsp:cNvSpPr/>
      </dsp:nvSpPr>
      <dsp:spPr>
        <a:xfrm rot="5400000">
          <a:off x="4212631" y="-2011189"/>
          <a:ext cx="916267" cy="73680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a:latin typeface="Century Schoolbook" panose="02020404030301010803"/>
            </a:rPr>
            <a:t>Evaluaciones neuropsicológicas en adultos e infanto-juvenil</a:t>
          </a:r>
          <a:endParaRPr lang="es-ES" sz="1900" kern="1200" dirty="0"/>
        </a:p>
        <a:p>
          <a:pPr marL="171450" lvl="1" indent="-171450" algn="l" defTabSz="844550" rtl="0">
            <a:lnSpc>
              <a:spcPct val="90000"/>
            </a:lnSpc>
            <a:spcBef>
              <a:spcPct val="0"/>
            </a:spcBef>
            <a:spcAft>
              <a:spcPct val="15000"/>
            </a:spcAft>
            <a:buChar char="•"/>
          </a:pPr>
          <a:r>
            <a:rPr lang="es-ES" sz="1900" kern="1200" dirty="0">
              <a:latin typeface="Century Schoolbook" panose="02020404030301010803"/>
            </a:rPr>
            <a:t>Grupos (Barlow u otros grupos estructurados)</a:t>
          </a:r>
        </a:p>
      </dsp:txBody>
      <dsp:txXfrm rot="-5400000">
        <a:off x="986749" y="1259421"/>
        <a:ext cx="7323303" cy="826811"/>
      </dsp:txXfrm>
    </dsp:sp>
    <dsp:sp modelId="{9DBB5066-4A07-4F64-949E-324F671C120B}">
      <dsp:nvSpPr>
        <dsp:cNvPr id="0" name=""/>
        <dsp:cNvSpPr/>
      </dsp:nvSpPr>
      <dsp:spPr>
        <a:xfrm rot="5400000">
          <a:off x="-211446" y="2639086"/>
          <a:ext cx="1409642" cy="9867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s-ES" sz="2000" kern="1200" dirty="0">
              <a:latin typeface="Century Schoolbook" panose="02020404030301010803"/>
            </a:rPr>
            <a:t>R3 y R4</a:t>
          </a:r>
          <a:endParaRPr lang="es-ES" sz="2000" kern="1200" dirty="0"/>
        </a:p>
      </dsp:txBody>
      <dsp:txXfrm rot="-5400000">
        <a:off x="1" y="2921015"/>
        <a:ext cx="986749" cy="422893"/>
      </dsp:txXfrm>
    </dsp:sp>
    <dsp:sp modelId="{153497B7-8B1C-40B8-8D86-55AE80E1EFBE}">
      <dsp:nvSpPr>
        <dsp:cNvPr id="0" name=""/>
        <dsp:cNvSpPr/>
      </dsp:nvSpPr>
      <dsp:spPr>
        <a:xfrm rot="5400000">
          <a:off x="4212631" y="-798241"/>
          <a:ext cx="916267" cy="736803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a:latin typeface="Century Schoolbook" panose="02020404030301010803"/>
            </a:rPr>
            <a:t>Psicoterapia individual</a:t>
          </a:r>
          <a:endParaRPr lang="es-ES" sz="1900" kern="1200" dirty="0"/>
        </a:p>
        <a:p>
          <a:pPr marL="171450" lvl="1" indent="-171450" algn="l" defTabSz="844550" rtl="0">
            <a:lnSpc>
              <a:spcPct val="90000"/>
            </a:lnSpc>
            <a:spcBef>
              <a:spcPct val="0"/>
            </a:spcBef>
            <a:spcAft>
              <a:spcPct val="15000"/>
            </a:spcAft>
            <a:buChar char="•"/>
          </a:pPr>
          <a:r>
            <a:rPr lang="es-ES" sz="1900" kern="1200" dirty="0">
              <a:latin typeface="Century Schoolbook" panose="02020404030301010803"/>
            </a:rPr>
            <a:t>Grupo en UHB</a:t>
          </a:r>
        </a:p>
      </dsp:txBody>
      <dsp:txXfrm rot="-5400000">
        <a:off x="986749" y="2472369"/>
        <a:ext cx="7323303" cy="826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6652782-CF53-49C7-B3EC-4F576F4E95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634139A-8032-49F8-ACA9-25A360179B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8BDB3E-9773-4CD4-AA2B-3D4A6B024D6C}" type="datetimeFigureOut">
              <a:rPr lang="es-ES" smtClean="0"/>
              <a:t>28/01/2026</a:t>
            </a:fld>
            <a:endParaRPr lang="es-ES"/>
          </a:p>
        </p:txBody>
      </p:sp>
      <p:sp>
        <p:nvSpPr>
          <p:cNvPr id="4" name="Marcador de pie de página 3">
            <a:extLst>
              <a:ext uri="{FF2B5EF4-FFF2-40B4-BE49-F238E27FC236}">
                <a16:creationId xmlns:a16="http://schemas.microsoft.com/office/drawing/2014/main" id="{93FC2B26-2A92-45EA-A147-3523DD09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BA435B3-C33C-4D73-9EAB-8F84C7B85B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E0D6FB-9992-4CA8-AB5C-995F79E1901B}" type="slidenum">
              <a:rPr lang="es-ES" smtClean="0"/>
              <a:t>‹Nº›</a:t>
            </a:fld>
            <a:endParaRPr lang="es-ES"/>
          </a:p>
        </p:txBody>
      </p:sp>
    </p:spTree>
    <p:extLst>
      <p:ext uri="{BB962C8B-B14F-4D97-AF65-F5344CB8AC3E}">
        <p14:creationId xmlns:p14="http://schemas.microsoft.com/office/powerpoint/2010/main" val="4041124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797F6-1CCD-40B9-8E56-A571822642AA}" type="datetimeFigureOut">
              <a:rPr lang="es-ES" noProof="0" smtClean="0"/>
              <a:t>28/01/2026</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18473-90E0-4B45-98EA-A3F0786B4560}" type="slidenum">
              <a:rPr lang="es-ES" noProof="0" smtClean="0"/>
              <a:t>‹Nº›</a:t>
            </a:fld>
            <a:endParaRPr lang="es-ES" noProof="0"/>
          </a:p>
        </p:txBody>
      </p:sp>
    </p:spTree>
    <p:extLst>
      <p:ext uri="{BB962C8B-B14F-4D97-AF65-F5344CB8AC3E}">
        <p14:creationId xmlns:p14="http://schemas.microsoft.com/office/powerpoint/2010/main" val="11318975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Hola!, soy Sonia, una de las dos Residentes de primer año del Hospital Clínico Universitario de Valladolid, y voy a presentaros como es la residencia de los psicólogos clínicos, dentro del servicio de psiquiatría de nuestro hospital.</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smtClean="0"/>
              <a:t>1</a:t>
            </a:fld>
            <a:endParaRPr lang="es-ES"/>
          </a:p>
        </p:txBody>
      </p:sp>
    </p:spTree>
    <p:extLst>
      <p:ext uri="{BB962C8B-B14F-4D97-AF65-F5344CB8AC3E}">
        <p14:creationId xmlns:p14="http://schemas.microsoft.com/office/powerpoint/2010/main" val="95871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¿Porque elegir el HCUV para hacer vuestra residencia? Bueno, pues en el HCUV contamos con la presencia de psicólogos clínicos en la mayoría de los dispositivos. </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Nos ofrecen flexibilidad tanto para permisos, rotaciones externas, asistencia a formaciones, congresos, adaptándose a nuestras necesidades en la medida de lo posible. </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A los residentes nos van dando autonomía progresiva según va avanzando la residencia. </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Tenemos supervisión continua tanto directa, como indirecta.</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En los últimos años ha habido un importante crecimiento del papel de la psicología clínica con el aumento del numero de plazas PIR, y también con un aumento de contratación de Psicólogos Especialistas en psicología clínica.</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contamos con la posibilidad de formarnos en una unidad de referencia a nivel regional como son las unidades de infanto-juvenil.</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10</a:t>
            </a:fld>
            <a:endParaRPr lang="es-ES" noProof="0"/>
          </a:p>
        </p:txBody>
      </p:sp>
    </p:spTree>
    <p:extLst>
      <p:ext uri="{BB962C8B-B14F-4D97-AF65-F5344CB8AC3E}">
        <p14:creationId xmlns:p14="http://schemas.microsoft.com/office/powerpoint/2010/main" val="381754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Como os decía anteriormente, contamos con un programa de docencia muy completo.</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Es frecuente la presencia de rotantes externos.  </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Tenemos absoluta libertad para trabajar desde cualquier orientación. </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dos puntos fuertes, especialmente importantes en nuestra etapa como residentes. Uno de ellos es que contamos con la total involucración de nuestros tutores y otro no menos importante, es que disfrutamos de muy buen ambiente tanto entre el grupo de residentes como con los adjuntos que forman parte del servicio.</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11</a:t>
            </a:fld>
            <a:endParaRPr lang="es-ES" noProof="0"/>
          </a:p>
        </p:txBody>
      </p:sp>
    </p:spTree>
    <p:extLst>
      <p:ext uri="{BB962C8B-B14F-4D97-AF65-F5344CB8AC3E}">
        <p14:creationId xmlns:p14="http://schemas.microsoft.com/office/powerpoint/2010/main" val="321218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En cuanto a las rotaciones, os voy a ir enumerando los distintos dispositivos por las que pasamos los residentes de psicología. </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 rotación en el centro de salud mental de adultos tiene una duración de 12 meses. Normalmente cada uno de los dos residentes rota 4 meses con cada una de las tres adjuntas que forman parte de los tres equipos de salud mental.  En esta rotación, además de psicoterapia individual, también podéis tener la posibilidad de ver grupos de relajación y psicoeducativos. Además de observar, también os irán dando progresiva autonomía para la participación activa, con supervisión directa. </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2</a:t>
            </a:fld>
            <a:endParaRPr lang="es-ES" noProof="0"/>
          </a:p>
        </p:txBody>
      </p:sp>
    </p:spTree>
    <p:extLst>
      <p:ext uri="{BB962C8B-B14F-4D97-AF65-F5344CB8AC3E}">
        <p14:creationId xmlns:p14="http://schemas.microsoft.com/office/powerpoint/2010/main" val="34719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rotación en infanto-juvenil, está formada por unidades de referencia en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CyL</a:t>
            </a:r>
            <a:r>
              <a:rPr lang="es-ES" sz="1800" dirty="0">
                <a:effectLst/>
                <a:latin typeface="Calibri" panose="020F0502020204030204" pitchFamily="34" charset="0"/>
                <a:ea typeface="Calibri" panose="020F0502020204030204" pitchFamily="34" charset="0"/>
                <a:cs typeface="Times New Roman" panose="02020603050405020304" pitchFamily="18" charset="0"/>
              </a:rPr>
              <a:t> y tiene una duración de 10 meses. Estos 10 meses, se reparten en 4 meses en el CSM de infanto-juvenil, 2 meses en hospitalización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infanto</a:t>
            </a:r>
            <a:r>
              <a:rPr lang="es-ES" sz="1800" dirty="0">
                <a:effectLst/>
                <a:latin typeface="Calibri" panose="020F0502020204030204" pitchFamily="34" charset="0"/>
                <a:ea typeface="Calibri" panose="020F0502020204030204" pitchFamily="34" charset="0"/>
                <a:cs typeface="Times New Roman" panose="02020603050405020304" pitchFamily="18" charset="0"/>
              </a:rPr>
              <a:t> juvenil, 2 meses en hospitalización a domicilio infanto-juvenil y los últimos 2 meses en el hospital de día infanto-juvenil.</a:t>
            </a:r>
          </a:p>
          <a:p>
            <a:endParaRPr lang="es-ES" dirty="0"/>
          </a:p>
        </p:txBody>
      </p:sp>
      <p:sp>
        <p:nvSpPr>
          <p:cNvPr id="4" name="Marcador de número de diapositiva 3"/>
          <p:cNvSpPr>
            <a:spLocks noGrp="1"/>
          </p:cNvSpPr>
          <p:nvPr>
            <p:ph type="sldNum" sz="quarter" idx="10"/>
          </p:nvPr>
        </p:nvSpPr>
        <p:spPr/>
        <p:txBody>
          <a:bodyPr/>
          <a:lstStyle/>
          <a:p>
            <a:fld id="{37518473-90E0-4B45-98EA-A3F0786B4560}" type="slidenum">
              <a:rPr lang="es-ES" noProof="0" smtClean="0"/>
              <a:t>3</a:t>
            </a:fld>
            <a:endParaRPr lang="es-ES" noProof="0"/>
          </a:p>
        </p:txBody>
      </p:sp>
    </p:spTree>
    <p:extLst>
      <p:ext uri="{BB962C8B-B14F-4D97-AF65-F5344CB8AC3E}">
        <p14:creationId xmlns:p14="http://schemas.microsoft.com/office/powerpoint/2010/main" val="358638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Siguiendo con las rotaciones, en el hospital de día de adultos estaréis 4 meses, en Atención primaria donde rotareis con médicos de atención primaria durante 2 meses. </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Unidad de Hospitalización Breve, interconsulta y enlace, durante 3 meses, y la unidad del dolor con una duración de 2 meses.</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Cómo rotaciones específicas contamos con la rotación en cuidados paliativos y neurología donde actualmente no hay psicólogo clínico. También la unidad de psicoterapia intensiva o la unidad Regional de trastornos alimentarios, conocida como la URTA que se encuentra en el hospital universitario de Burgos.</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Tenemos también la posibilidad de asistir como observadores en grupos de DBT y STEPPS.</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4</a:t>
            </a:fld>
            <a:endParaRPr lang="es-ES" noProof="0"/>
          </a:p>
        </p:txBody>
      </p:sp>
    </p:spTree>
    <p:extLst>
      <p:ext uri="{BB962C8B-B14F-4D97-AF65-F5344CB8AC3E}">
        <p14:creationId xmlns:p14="http://schemas.microsoft.com/office/powerpoint/2010/main" val="29422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Y para finalizar, tenemos una rotación de 2 meses en adicciones, 2 meses en la unidad funcional asertivo comunitaria  también conocida como (UFAC) y 2 meses en el centro de rehabilitación psicosocial o (CRPS).</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Normalmente las rotaciones externas son de 6 meses, aunque existe la posibilidad de solicitar hasta 12 meses.</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5</a:t>
            </a:fld>
            <a:endParaRPr lang="es-ES" noProof="0"/>
          </a:p>
        </p:txBody>
      </p:sp>
    </p:spTree>
    <p:extLst>
      <p:ext uri="{BB962C8B-B14F-4D97-AF65-F5344CB8AC3E}">
        <p14:creationId xmlns:p14="http://schemas.microsoft.com/office/powerpoint/2010/main" val="348747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esta diapositiva podéis ver como se distribuyen las rotaciones a lo largo de los 4 años, para cada uno de los 2 residentes, teniendo flexibilidad para poder adaptar o cambiar alguna si no afecta al resto de las rotaciones de los compañeros o a las necesidades del servicio.</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6</a:t>
            </a:fld>
            <a:endParaRPr lang="es-ES" noProof="0"/>
          </a:p>
        </p:txBody>
      </p:sp>
    </p:spTree>
    <p:extLst>
      <p:ext uri="{BB962C8B-B14F-4D97-AF65-F5344CB8AC3E}">
        <p14:creationId xmlns:p14="http://schemas.microsoft.com/office/powerpoint/2010/main" val="81889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En cuanto a la atención continuada, tenemos la posibilidad de hacer hasta 32 horas al mes, que solemos repartir en 8 tardes. Normalmente lo que hacemos de R1 son evaluaciones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neuropsicologícas</a:t>
            </a:r>
            <a:r>
              <a:rPr lang="es-ES" sz="1800" dirty="0">
                <a:effectLst/>
                <a:latin typeface="Calibri" panose="020F0502020204030204" pitchFamily="34" charset="0"/>
                <a:ea typeface="Calibri" panose="020F0502020204030204" pitchFamily="34" charset="0"/>
                <a:cs typeface="Times New Roman" panose="02020603050405020304" pitchFamily="18" charset="0"/>
              </a:rPr>
              <a:t> tanto en adultos como de infanto-juvenil y grupos de mindfulness</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Una vez somos R2 seguimos haciendo evaluaciones, y grupos (que pueden ser de Barlow u otros grupos estructurados).</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Y de R3 y R4 nos centramos en la psicoterapia individual y también nos encargamos de hacer un grupo en la unidad de hospitalización breve, donde vamos dos residentes, siendo un terapeuta y otro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co-terapeuta</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7</a:t>
            </a:fld>
            <a:endParaRPr lang="es-ES" noProof="0"/>
          </a:p>
        </p:txBody>
      </p:sp>
    </p:spTree>
    <p:extLst>
      <p:ext uri="{BB962C8B-B14F-4D97-AF65-F5344CB8AC3E}">
        <p14:creationId xmlns:p14="http://schemas.microsoft.com/office/powerpoint/2010/main" val="7441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En cuanto a la docencia, disponemos de una parte transversal, dentro del servicio de psiquiatría. </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Hay sesiones clínicas todas las semanas, y cada residente se encarga de presentar 2 al año. </a:t>
            </a:r>
          </a:p>
          <a:p>
            <a:pPr marL="457200">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También hay sesiones de hospitalización que son semanales para los residentes de tercer y cuarto año. </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Tenemos la opción de asistir a cursos que ofrece el servicio de psiquiátrica, y a otros cursos de formación que se ofertan en el portal de gestión para el personal del servicio de salud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CyL</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8</a:t>
            </a:fld>
            <a:endParaRPr lang="es-ES" noProof="0"/>
          </a:p>
        </p:txBody>
      </p:sp>
    </p:spTree>
    <p:extLst>
      <p:ext uri="{BB962C8B-B14F-4D97-AF65-F5344CB8AC3E}">
        <p14:creationId xmlns:p14="http://schemas.microsoft.com/office/powerpoint/2010/main" val="229001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107000"/>
              </a:lnSpc>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Además de esto, los PIRES, contamos con una docencia específica de psicología a la que dedicamos una mañana completa la semana. En este día dedicado exclusivamente a la docencia, comenzamos con una sesión formativa impartida por un adjunto. Después trabajamos en un análisis psicológico de artículos, podcast o películas de interés, donde los residentes debatimos sobre aspectos importantes que sugiera el material analizado. Y por último tenemos un espacio de supervisión tanto de casos individuales como de grupos terapéuticos.</a:t>
            </a:r>
          </a:p>
          <a:p>
            <a:pPr marL="457200">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 lo largo del año, también nos podemos beneficiar de jornadas monográficas y cursos específicos de  psicología. </a:t>
            </a:r>
          </a:p>
          <a:p>
            <a:endParaRPr lang="es-ES" dirty="0"/>
          </a:p>
        </p:txBody>
      </p:sp>
      <p:sp>
        <p:nvSpPr>
          <p:cNvPr id="4" name="Marcador de número de diapositiva 3"/>
          <p:cNvSpPr>
            <a:spLocks noGrp="1"/>
          </p:cNvSpPr>
          <p:nvPr>
            <p:ph type="sldNum" sz="quarter" idx="5"/>
          </p:nvPr>
        </p:nvSpPr>
        <p:spPr/>
        <p:txBody>
          <a:bodyPr/>
          <a:lstStyle/>
          <a:p>
            <a:fld id="{37518473-90E0-4B45-98EA-A3F0786B4560}" type="slidenum">
              <a:rPr lang="es-ES" noProof="0" smtClean="0"/>
              <a:t>9</a:t>
            </a:fld>
            <a:endParaRPr lang="es-ES" noProof="0"/>
          </a:p>
        </p:txBody>
      </p:sp>
    </p:spTree>
    <p:extLst>
      <p:ext uri="{BB962C8B-B14F-4D97-AF65-F5344CB8AC3E}">
        <p14:creationId xmlns:p14="http://schemas.microsoft.com/office/powerpoint/2010/main" val="426401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s-E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s-E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1/28/2026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295009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00358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418607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9631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1/28/2026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26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63753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7228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68850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82879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1/28/2026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64006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1/28/2026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81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s-E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s-E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1/28/2026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14490107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00" r:id="rId5"/>
    <p:sldLayoutId id="2147483905" r:id="rId6"/>
    <p:sldLayoutId id="2147483901" r:id="rId7"/>
    <p:sldLayoutId id="2147483902" r:id="rId8"/>
    <p:sldLayoutId id="2147483903" r:id="rId9"/>
    <p:sldLayoutId id="2147483904" r:id="rId10"/>
    <p:sldLayoutId id="2147483906"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7.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s-ES"/>
          </a:p>
        </p:txBody>
      </p:sp>
      <p:sp useBgFill="1">
        <p:nvSpPr>
          <p:cNvPr id="40" name="Rectangle 39">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s-ES"/>
          </a:p>
        </p:txBody>
      </p:sp>
      <p:sp>
        <p:nvSpPr>
          <p:cNvPr id="2" name="Título 1"/>
          <p:cNvSpPr>
            <a:spLocks noGrp="1"/>
          </p:cNvSpPr>
          <p:nvPr>
            <p:ph type="ctrTitle"/>
          </p:nvPr>
        </p:nvSpPr>
        <p:spPr>
          <a:xfrm>
            <a:off x="1263520" y="1272800"/>
            <a:ext cx="6544620" cy="4312402"/>
          </a:xfrm>
        </p:spPr>
        <p:txBody>
          <a:bodyPr rtlCol="0" anchor="ctr">
            <a:normAutofit/>
          </a:bodyPr>
          <a:lstStyle/>
          <a:p>
            <a:pPr algn="r"/>
            <a:r>
              <a:rPr lang="es-ES">
                <a:solidFill>
                  <a:schemeClr val="tx1"/>
                </a:solidFill>
              </a:rPr>
              <a:t>PSICOLOGÍA CLÍNICA</a:t>
            </a:r>
            <a:endParaRPr lang="es-ES">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
        <p:nvSpPr>
          <p:cNvPr id="3" name="Subtítulo 2"/>
          <p:cNvSpPr>
            <a:spLocks noGrp="1"/>
          </p:cNvSpPr>
          <p:nvPr>
            <p:ph type="subTitle" idx="1"/>
          </p:nvPr>
        </p:nvSpPr>
        <p:spPr>
          <a:xfrm>
            <a:off x="8473440" y="1272800"/>
            <a:ext cx="2481307" cy="4312402"/>
          </a:xfrm>
        </p:spPr>
        <p:txBody>
          <a:bodyPr rtlCol="0" anchor="ctr">
            <a:normAutofit/>
          </a:bodyPr>
          <a:lstStyle/>
          <a:p>
            <a:pPr algn="l">
              <a:spcAft>
                <a:spcPts val="600"/>
              </a:spcAft>
            </a:pPr>
            <a:r>
              <a:rPr lang="es-ES" sz="2000" dirty="0"/>
              <a:t>SERVICIO DE PSIQUIATRÍA</a:t>
            </a:r>
          </a:p>
          <a:p>
            <a:pPr algn="l">
              <a:spcAft>
                <a:spcPts val="600"/>
              </a:spcAft>
            </a:pPr>
            <a:r>
              <a:rPr lang="es-ES" sz="2000" dirty="0"/>
              <a:t>HCUV</a:t>
            </a:r>
          </a:p>
        </p:txBody>
      </p:sp>
      <p:cxnSp>
        <p:nvCxnSpPr>
          <p:cNvPr id="42" name="Straight Connector 41">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Imagen 4">
            <a:extLst>
              <a:ext uri="{FF2B5EF4-FFF2-40B4-BE49-F238E27FC236}">
                <a16:creationId xmlns:a16="http://schemas.microsoft.com/office/drawing/2014/main" id="{F8740DB9-258F-480D-9BAC-027A75811A16}"/>
              </a:ext>
            </a:extLst>
          </p:cNvPr>
          <p:cNvPicPr>
            <a:picLocks noChangeAspect="1"/>
          </p:cNvPicPr>
          <p:nvPr/>
        </p:nvPicPr>
        <p:blipFill>
          <a:blip r:embed="rId5"/>
          <a:stretch>
            <a:fillRect/>
          </a:stretch>
        </p:blipFill>
        <p:spPr>
          <a:xfrm>
            <a:off x="8432180" y="4809844"/>
            <a:ext cx="2743200" cy="1104069"/>
          </a:xfrm>
          <a:prstGeom prst="rect">
            <a:avLst/>
          </a:prstGeom>
        </p:spPr>
      </p:pic>
      <p:pic>
        <p:nvPicPr>
          <p:cNvPr id="18" name="Audio 17">
            <a:hlinkClick r:id="" action="ppaction://media"/>
            <a:extLst>
              <a:ext uri="{FF2B5EF4-FFF2-40B4-BE49-F238E27FC236}">
                <a16:creationId xmlns:a16="http://schemas.microsoft.com/office/drawing/2014/main" id="{5B77657F-2540-08E3-1D29-CE159401F9C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94440229"/>
      </p:ext>
    </p:extLst>
  </p:cSld>
  <p:clrMapOvr>
    <a:masterClrMapping/>
  </p:clrMapOvr>
  <mc:AlternateContent xmlns:mc="http://schemas.openxmlformats.org/markup-compatibility/2006">
    <mc:Choice xmlns:p14="http://schemas.microsoft.com/office/powerpoint/2010/main" Requires="p14">
      <p:transition spd="slow" p14:dur="2000" advTm="15102"/>
    </mc:Choice>
    <mc:Fallback>
      <p:transition spd="slow" advTm="15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5C38E3A1-36A5-48C4-AB8F-6AFA72BE2C4D}"/>
              </a:ext>
            </a:extLst>
          </p:cNvPr>
          <p:cNvSpPr>
            <a:spLocks noGrp="1"/>
          </p:cNvSpPr>
          <p:nvPr>
            <p:ph type="title"/>
          </p:nvPr>
        </p:nvSpPr>
        <p:spPr>
          <a:xfrm>
            <a:off x="866440" y="1000370"/>
            <a:ext cx="3462079" cy="4857262"/>
          </a:xfrm>
        </p:spPr>
        <p:txBody>
          <a:bodyPr>
            <a:normAutofit/>
          </a:bodyPr>
          <a:lstStyle/>
          <a:p>
            <a:pPr algn="r"/>
            <a:r>
              <a:rPr lang="es-ES" sz="4400">
                <a:solidFill>
                  <a:srgbClr val="FFFFFF"/>
                </a:solidFill>
              </a:rPr>
              <a:t>¿Por qué elegir el HCUV para hacer el PIR?</a:t>
            </a:r>
          </a:p>
        </p:txBody>
      </p:sp>
      <p:sp>
        <p:nvSpPr>
          <p:cNvPr id="3" name="Marcador de contenido 2">
            <a:extLst>
              <a:ext uri="{FF2B5EF4-FFF2-40B4-BE49-F238E27FC236}">
                <a16:creationId xmlns:a16="http://schemas.microsoft.com/office/drawing/2014/main" id="{182F10E4-2C16-4F9B-B2C7-1F384CDD7DC6}"/>
              </a:ext>
            </a:extLst>
          </p:cNvPr>
          <p:cNvSpPr>
            <a:spLocks noGrp="1"/>
          </p:cNvSpPr>
          <p:nvPr>
            <p:ph idx="1"/>
          </p:nvPr>
        </p:nvSpPr>
        <p:spPr>
          <a:xfrm>
            <a:off x="4963691" y="1000370"/>
            <a:ext cx="6212310" cy="4857262"/>
          </a:xfrm>
        </p:spPr>
        <p:txBody>
          <a:bodyPr anchor="ctr">
            <a:normAutofit/>
          </a:bodyPr>
          <a:lstStyle/>
          <a:p>
            <a:pPr marL="0" indent="0">
              <a:buNone/>
            </a:pPr>
            <a:r>
              <a:rPr lang="es-ES" sz="2000" dirty="0">
                <a:solidFill>
                  <a:srgbClr val="FFFFFF"/>
                </a:solidFill>
                <a:ea typeface="+mn-lt"/>
                <a:cs typeface="+mn-lt"/>
              </a:rPr>
              <a:t>Presencia de psicólogos clínicos en la mayoría de dispositivos (excepto en UHB)</a:t>
            </a:r>
            <a:endParaRPr lang="es-ES" sz="2000" dirty="0">
              <a:solidFill>
                <a:srgbClr val="FFFFFF"/>
              </a:solidFill>
            </a:endParaRPr>
          </a:p>
          <a:p>
            <a:pPr marL="0" indent="0">
              <a:buNone/>
            </a:pPr>
            <a:r>
              <a:rPr lang="es-ES" sz="2000" dirty="0">
                <a:solidFill>
                  <a:srgbClr val="FFFFFF"/>
                </a:solidFill>
              </a:rPr>
              <a:t>Flexibilidad (permisos, rotaciones)</a:t>
            </a:r>
          </a:p>
          <a:p>
            <a:pPr marL="0" indent="0">
              <a:buNone/>
            </a:pPr>
            <a:r>
              <a:rPr lang="es-ES" sz="2000" dirty="0">
                <a:solidFill>
                  <a:srgbClr val="FFFFFF"/>
                </a:solidFill>
              </a:rPr>
              <a:t>Autonomía progresiva</a:t>
            </a:r>
          </a:p>
          <a:p>
            <a:pPr marL="0" indent="0">
              <a:buNone/>
            </a:pPr>
            <a:r>
              <a:rPr lang="es-ES" sz="2000" dirty="0">
                <a:solidFill>
                  <a:srgbClr val="FFFFFF"/>
                </a:solidFill>
              </a:rPr>
              <a:t>Supervisión continua directa e indirecta</a:t>
            </a:r>
          </a:p>
          <a:p>
            <a:pPr marL="0" indent="0">
              <a:buNone/>
            </a:pPr>
            <a:r>
              <a:rPr lang="es-ES" sz="2000" dirty="0">
                <a:solidFill>
                  <a:srgbClr val="FFFFFF"/>
                </a:solidFill>
              </a:rPr>
              <a:t>Aumento del papel de la Psicología Clínica en los últimos años (aumento del número de plazas PIR, contratación de </a:t>
            </a:r>
            <a:r>
              <a:rPr lang="es-ES" sz="2000" dirty="0" err="1">
                <a:solidFill>
                  <a:srgbClr val="FFFFFF"/>
                </a:solidFill>
              </a:rPr>
              <a:t>PEPCs</a:t>
            </a:r>
            <a:r>
              <a:rPr lang="es-ES" sz="2000" dirty="0">
                <a:solidFill>
                  <a:srgbClr val="FFFFFF"/>
                </a:solidFill>
              </a:rPr>
              <a:t>...)</a:t>
            </a:r>
          </a:p>
          <a:p>
            <a:pPr marL="0" indent="0">
              <a:buNone/>
            </a:pPr>
            <a:r>
              <a:rPr lang="es-ES" sz="2000" dirty="0">
                <a:solidFill>
                  <a:srgbClr val="FFFFFF"/>
                </a:solidFill>
              </a:rPr>
              <a:t>Posibilidad de mejor formación en </a:t>
            </a:r>
            <a:r>
              <a:rPr lang="es-ES" sz="2000" dirty="0" err="1">
                <a:solidFill>
                  <a:srgbClr val="FFFFFF"/>
                </a:solidFill>
              </a:rPr>
              <a:t>Infanto</a:t>
            </a:r>
            <a:r>
              <a:rPr lang="es-ES" sz="2000" dirty="0">
                <a:solidFill>
                  <a:srgbClr val="FFFFFF"/>
                </a:solidFill>
              </a:rPr>
              <a:t> Juvenil al contar con unidades de referencia regional.</a:t>
            </a:r>
          </a:p>
        </p:txBody>
      </p:sp>
      <p:pic>
        <p:nvPicPr>
          <p:cNvPr id="13" name="Audio 12">
            <a:hlinkClick r:id="" action="ppaction://media"/>
            <a:extLst>
              <a:ext uri="{FF2B5EF4-FFF2-40B4-BE49-F238E27FC236}">
                <a16:creationId xmlns:a16="http://schemas.microsoft.com/office/drawing/2014/main" id="{8856633F-ACC6-1CD2-D5BC-0789EDA984C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64533704"/>
      </p:ext>
    </p:extLst>
  </p:cSld>
  <p:clrMapOvr>
    <a:masterClrMapping/>
  </p:clrMapOvr>
  <mc:AlternateContent xmlns:mc="http://schemas.openxmlformats.org/markup-compatibility/2006">
    <mc:Choice xmlns:p14="http://schemas.microsoft.com/office/powerpoint/2010/main" Requires="p14">
      <p:transition spd="slow" p14:dur="2000" advTm="50893"/>
    </mc:Choice>
    <mc:Fallback>
      <p:transition spd="slow" advTm="50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5C38E3A1-36A5-48C4-AB8F-6AFA72BE2C4D}"/>
              </a:ext>
            </a:extLst>
          </p:cNvPr>
          <p:cNvSpPr>
            <a:spLocks noGrp="1"/>
          </p:cNvSpPr>
          <p:nvPr>
            <p:ph type="title"/>
          </p:nvPr>
        </p:nvSpPr>
        <p:spPr>
          <a:xfrm>
            <a:off x="866440" y="1000370"/>
            <a:ext cx="3462079" cy="4857262"/>
          </a:xfrm>
        </p:spPr>
        <p:txBody>
          <a:bodyPr>
            <a:normAutofit/>
          </a:bodyPr>
          <a:lstStyle/>
          <a:p>
            <a:pPr algn="r"/>
            <a:r>
              <a:rPr lang="es-ES" sz="4400" dirty="0">
                <a:solidFill>
                  <a:srgbClr val="FFFFFF"/>
                </a:solidFill>
              </a:rPr>
              <a:t>¿Por qué elegir el HCUV para hacer el PIR?</a:t>
            </a:r>
          </a:p>
        </p:txBody>
      </p:sp>
      <p:sp>
        <p:nvSpPr>
          <p:cNvPr id="3" name="Marcador de contenido 2">
            <a:extLst>
              <a:ext uri="{FF2B5EF4-FFF2-40B4-BE49-F238E27FC236}">
                <a16:creationId xmlns:a16="http://schemas.microsoft.com/office/drawing/2014/main" id="{182F10E4-2C16-4F9B-B2C7-1F384CDD7DC6}"/>
              </a:ext>
            </a:extLst>
          </p:cNvPr>
          <p:cNvSpPr>
            <a:spLocks noGrp="1"/>
          </p:cNvSpPr>
          <p:nvPr>
            <p:ph idx="1"/>
          </p:nvPr>
        </p:nvSpPr>
        <p:spPr>
          <a:xfrm>
            <a:off x="4963691" y="1000370"/>
            <a:ext cx="6212310" cy="4857262"/>
          </a:xfrm>
        </p:spPr>
        <p:txBody>
          <a:bodyPr anchor="ctr">
            <a:normAutofit/>
          </a:bodyPr>
          <a:lstStyle/>
          <a:p>
            <a:pPr marL="0" indent="0">
              <a:buNone/>
            </a:pPr>
            <a:r>
              <a:rPr lang="es-ES" sz="2000" dirty="0">
                <a:solidFill>
                  <a:srgbClr val="FFFFFF"/>
                </a:solidFill>
                <a:ea typeface="+mn-lt"/>
                <a:cs typeface="+mn-lt"/>
              </a:rPr>
              <a:t>Programa de Docencia muy completo</a:t>
            </a:r>
          </a:p>
          <a:p>
            <a:pPr marL="0" indent="0">
              <a:buNone/>
            </a:pPr>
            <a:r>
              <a:rPr lang="es-ES" sz="2000" dirty="0">
                <a:solidFill>
                  <a:srgbClr val="FFFFFF"/>
                </a:solidFill>
                <a:ea typeface="+mn-lt"/>
                <a:cs typeface="+mn-lt"/>
              </a:rPr>
              <a:t>Frecuente presencia de rotantes externos</a:t>
            </a:r>
          </a:p>
          <a:p>
            <a:pPr marL="0" indent="0">
              <a:buNone/>
            </a:pPr>
            <a:r>
              <a:rPr lang="es-ES" sz="2000" dirty="0">
                <a:solidFill>
                  <a:srgbClr val="FFFFFF"/>
                </a:solidFill>
                <a:ea typeface="+mn-lt"/>
                <a:cs typeface="+mn-lt"/>
              </a:rPr>
              <a:t>Involucración de los tutores</a:t>
            </a:r>
          </a:p>
          <a:p>
            <a:pPr marL="0" indent="0">
              <a:buNone/>
            </a:pPr>
            <a:r>
              <a:rPr lang="es-ES" sz="2000" dirty="0">
                <a:solidFill>
                  <a:srgbClr val="FFFFFF"/>
                </a:solidFill>
                <a:ea typeface="+mn-lt"/>
                <a:cs typeface="+mn-lt"/>
              </a:rPr>
              <a:t>Libertad para trabajar desde cualquier orientación</a:t>
            </a:r>
          </a:p>
          <a:p>
            <a:pPr marL="0" indent="0">
              <a:buNone/>
            </a:pPr>
            <a:r>
              <a:rPr lang="es-ES" sz="2000" dirty="0">
                <a:solidFill>
                  <a:srgbClr val="FFFFFF"/>
                </a:solidFill>
                <a:ea typeface="+mn-lt"/>
                <a:cs typeface="+mn-lt"/>
              </a:rPr>
              <a:t>Buen ambiente en el grupo de residentes, así como con los adjuntos</a:t>
            </a:r>
          </a:p>
        </p:txBody>
      </p:sp>
      <p:pic>
        <p:nvPicPr>
          <p:cNvPr id="19" name="Audio 18">
            <a:hlinkClick r:id="" action="ppaction://media"/>
            <a:extLst>
              <a:ext uri="{FF2B5EF4-FFF2-40B4-BE49-F238E27FC236}">
                <a16:creationId xmlns:a16="http://schemas.microsoft.com/office/drawing/2014/main" id="{98A6041E-54A9-248C-78C0-5BF12B26A7A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99280493"/>
      </p:ext>
    </p:extLst>
  </p:cSld>
  <p:clrMapOvr>
    <a:masterClrMapping/>
  </p:clrMapOvr>
  <mc:AlternateContent xmlns:mc="http://schemas.openxmlformats.org/markup-compatibility/2006">
    <mc:Choice xmlns:p14="http://schemas.microsoft.com/office/powerpoint/2010/main" Requires="p14">
      <p:transition spd="slow" p14:dur="2000" advTm="41196"/>
    </mc:Choice>
    <mc:Fallback>
      <p:transition spd="slow" advTm="41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52">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4">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56">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76" name="Rectangle 58">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15A392B8-81BA-43D2-9D1B-CC8E9EA6D746}"/>
              </a:ext>
            </a:extLst>
          </p:cNvPr>
          <p:cNvSpPr>
            <a:spLocks noGrp="1"/>
          </p:cNvSpPr>
          <p:nvPr>
            <p:ph type="title"/>
          </p:nvPr>
        </p:nvSpPr>
        <p:spPr>
          <a:xfrm>
            <a:off x="840063" y="1000370"/>
            <a:ext cx="3462079" cy="4857262"/>
          </a:xfrm>
        </p:spPr>
        <p:txBody>
          <a:bodyPr>
            <a:normAutofit/>
          </a:bodyPr>
          <a:lstStyle/>
          <a:p>
            <a:pPr algn="r"/>
            <a:r>
              <a:rPr lang="es-ES" sz="4400" dirty="0">
                <a:solidFill>
                  <a:srgbClr val="FFFFFF"/>
                </a:solidFill>
              </a:rPr>
              <a:t>Rotaciones:</a:t>
            </a:r>
          </a:p>
        </p:txBody>
      </p:sp>
      <p:sp>
        <p:nvSpPr>
          <p:cNvPr id="39" name="Marcador de contenido 2">
            <a:extLst>
              <a:ext uri="{FF2B5EF4-FFF2-40B4-BE49-F238E27FC236}">
                <a16:creationId xmlns:a16="http://schemas.microsoft.com/office/drawing/2014/main" id="{757D1B53-6786-4920-B453-D7061BC03833}"/>
              </a:ext>
            </a:extLst>
          </p:cNvPr>
          <p:cNvSpPr>
            <a:spLocks noGrp="1"/>
          </p:cNvSpPr>
          <p:nvPr>
            <p:ph idx="1"/>
          </p:nvPr>
        </p:nvSpPr>
        <p:spPr>
          <a:xfrm>
            <a:off x="4963691" y="1000370"/>
            <a:ext cx="6212310" cy="4857262"/>
          </a:xfrm>
        </p:spPr>
        <p:txBody>
          <a:bodyPr vert="horz" lIns="91440" tIns="45720" rIns="91440" bIns="45720" rtlCol="0" anchor="ctr">
            <a:normAutofit/>
          </a:bodyPr>
          <a:lstStyle/>
          <a:p>
            <a:pPr marL="0" indent="0">
              <a:buNone/>
            </a:pPr>
            <a:r>
              <a:rPr lang="es-ES" sz="2000" dirty="0">
                <a:solidFill>
                  <a:srgbClr val="FFFFFF"/>
                </a:solidFill>
              </a:rPr>
              <a:t>Centro de Salud Mental de Adultos: 12 meses</a:t>
            </a:r>
          </a:p>
          <a:p>
            <a:pPr>
              <a:buClr>
                <a:prstClr val="white">
                  <a:lumMod val="85000"/>
                  <a:lumOff val="15000"/>
                </a:prstClr>
              </a:buClr>
            </a:pPr>
            <a:r>
              <a:rPr lang="es-ES" sz="2000" dirty="0">
                <a:solidFill>
                  <a:srgbClr val="FFFFFF"/>
                </a:solidFill>
              </a:rPr>
              <a:t>Tres Equipos de Salud Mental (ESM)</a:t>
            </a:r>
          </a:p>
          <a:p>
            <a:pPr>
              <a:buClr>
                <a:prstClr val="white">
                  <a:lumMod val="85000"/>
                  <a:lumOff val="15000"/>
                </a:prstClr>
              </a:buClr>
            </a:pPr>
            <a:r>
              <a:rPr lang="es-ES" sz="2000" dirty="0">
                <a:solidFill>
                  <a:srgbClr val="FFFFFF"/>
                </a:solidFill>
              </a:rPr>
              <a:t>Psicoterapia individual</a:t>
            </a:r>
          </a:p>
          <a:p>
            <a:pPr>
              <a:buClr>
                <a:srgbClr val="262626"/>
              </a:buClr>
            </a:pPr>
            <a:r>
              <a:rPr lang="es-ES" sz="2000" dirty="0">
                <a:solidFill>
                  <a:srgbClr val="FFFFFF"/>
                </a:solidFill>
              </a:rPr>
              <a:t>Grupos de relajación/psicoeducativos (opcionales)</a:t>
            </a:r>
          </a:p>
          <a:p>
            <a:pPr>
              <a:buClr>
                <a:srgbClr val="262626"/>
              </a:buClr>
            </a:pPr>
            <a:r>
              <a:rPr lang="es-ES" sz="2000" dirty="0">
                <a:solidFill>
                  <a:srgbClr val="FFFFFF"/>
                </a:solidFill>
              </a:rPr>
              <a:t>Progresiva autonomía</a:t>
            </a:r>
          </a:p>
        </p:txBody>
      </p:sp>
      <p:pic>
        <p:nvPicPr>
          <p:cNvPr id="25" name="Audio 24">
            <a:hlinkClick r:id="" action="ppaction://media"/>
            <a:extLst>
              <a:ext uri="{FF2B5EF4-FFF2-40B4-BE49-F238E27FC236}">
                <a16:creationId xmlns:a16="http://schemas.microsoft.com/office/drawing/2014/main" id="{834FF5CA-B75E-2F8E-EDFD-8D1E4EED76AD}"/>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732656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5103"/>
    </mc:Choice>
    <mc:Fallback>
      <p:transition spd="slow" advTm="35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0E6DBB52-3FF7-48BE-BF8D-012101C8E6B7}"/>
              </a:ext>
            </a:extLst>
          </p:cNvPr>
          <p:cNvSpPr>
            <a:spLocks noGrp="1"/>
          </p:cNvSpPr>
          <p:nvPr>
            <p:ph type="title"/>
          </p:nvPr>
        </p:nvSpPr>
        <p:spPr>
          <a:xfrm>
            <a:off x="866440" y="1000370"/>
            <a:ext cx="3462079" cy="4857262"/>
          </a:xfrm>
        </p:spPr>
        <p:txBody>
          <a:bodyPr>
            <a:normAutofit/>
          </a:bodyPr>
          <a:lstStyle/>
          <a:p>
            <a:pPr algn="r"/>
            <a:r>
              <a:rPr lang="es-ES" sz="4400" dirty="0">
                <a:solidFill>
                  <a:srgbClr val="FFFFFF"/>
                </a:solidFill>
              </a:rPr>
              <a:t>Rotaciones</a:t>
            </a:r>
            <a:br>
              <a:rPr lang="es-ES" sz="4400" dirty="0">
                <a:solidFill>
                  <a:srgbClr val="FFFFFF"/>
                </a:solidFill>
              </a:rPr>
            </a:br>
            <a:endParaRPr lang="es-ES" sz="4400" dirty="0">
              <a:solidFill>
                <a:srgbClr val="FFFFFF"/>
              </a:solidFill>
            </a:endParaRPr>
          </a:p>
        </p:txBody>
      </p:sp>
      <p:sp>
        <p:nvSpPr>
          <p:cNvPr id="3" name="Marcador de contenido 2">
            <a:extLst>
              <a:ext uri="{FF2B5EF4-FFF2-40B4-BE49-F238E27FC236}">
                <a16:creationId xmlns:a16="http://schemas.microsoft.com/office/drawing/2014/main" id="{4F4118AF-BB5F-47BC-8335-32DB31DC6A63}"/>
              </a:ext>
            </a:extLst>
          </p:cNvPr>
          <p:cNvSpPr>
            <a:spLocks noGrp="1"/>
          </p:cNvSpPr>
          <p:nvPr>
            <p:ph idx="1"/>
          </p:nvPr>
        </p:nvSpPr>
        <p:spPr>
          <a:xfrm>
            <a:off x="4963691" y="1000370"/>
            <a:ext cx="6212310" cy="4857262"/>
          </a:xfrm>
        </p:spPr>
        <p:txBody>
          <a:bodyPr anchor="ctr">
            <a:normAutofit/>
          </a:bodyPr>
          <a:lstStyle/>
          <a:p>
            <a:pPr marL="0" indent="0">
              <a:buNone/>
            </a:pPr>
            <a:r>
              <a:rPr lang="es-ES" sz="2000" dirty="0">
                <a:solidFill>
                  <a:srgbClr val="FFFFFF"/>
                </a:solidFill>
              </a:rPr>
              <a:t>Infanto-juvenil: 10 meses</a:t>
            </a:r>
          </a:p>
          <a:p>
            <a:r>
              <a:rPr lang="es-ES" sz="2000" dirty="0">
                <a:solidFill>
                  <a:srgbClr val="FFFFFF"/>
                </a:solidFill>
              </a:rPr>
              <a:t>CSM: 4 meses</a:t>
            </a:r>
          </a:p>
          <a:p>
            <a:pPr>
              <a:buClr>
                <a:srgbClr val="262626"/>
              </a:buClr>
            </a:pPr>
            <a:r>
              <a:rPr lang="es-ES" sz="2000" dirty="0">
                <a:solidFill>
                  <a:srgbClr val="FFFFFF"/>
                </a:solidFill>
              </a:rPr>
              <a:t>Hospitalización </a:t>
            </a:r>
            <a:r>
              <a:rPr lang="es-ES" sz="2000" dirty="0" err="1">
                <a:solidFill>
                  <a:srgbClr val="FFFFFF"/>
                </a:solidFill>
              </a:rPr>
              <a:t>Infanto</a:t>
            </a:r>
            <a:r>
              <a:rPr lang="es-ES" sz="2000" dirty="0">
                <a:solidFill>
                  <a:srgbClr val="FFFFFF"/>
                </a:solidFill>
              </a:rPr>
              <a:t> - Juvenil: 2 meses</a:t>
            </a:r>
          </a:p>
          <a:p>
            <a:pPr>
              <a:buClr>
                <a:srgbClr val="262626"/>
              </a:buClr>
            </a:pPr>
            <a:r>
              <a:rPr lang="es-ES" sz="2000" dirty="0">
                <a:solidFill>
                  <a:srgbClr val="FFFFFF"/>
                </a:solidFill>
              </a:rPr>
              <a:t>Hospitalización a domicilio </a:t>
            </a:r>
            <a:r>
              <a:rPr lang="es-ES" sz="2000" dirty="0" err="1">
                <a:solidFill>
                  <a:srgbClr val="FFFFFF"/>
                </a:solidFill>
              </a:rPr>
              <a:t>Infanto</a:t>
            </a:r>
            <a:r>
              <a:rPr lang="es-ES" sz="2000" dirty="0">
                <a:solidFill>
                  <a:srgbClr val="FFFFFF"/>
                </a:solidFill>
              </a:rPr>
              <a:t> -Juvenil: 2 meses</a:t>
            </a:r>
          </a:p>
          <a:p>
            <a:pPr>
              <a:buClr>
                <a:srgbClr val="262626"/>
              </a:buClr>
            </a:pPr>
            <a:r>
              <a:rPr lang="es-ES" sz="2000" dirty="0">
                <a:solidFill>
                  <a:srgbClr val="FFFFFF"/>
                </a:solidFill>
              </a:rPr>
              <a:t>Hospital de día </a:t>
            </a:r>
            <a:r>
              <a:rPr lang="es-ES" sz="2000" dirty="0" err="1">
                <a:solidFill>
                  <a:srgbClr val="FFFFFF"/>
                </a:solidFill>
              </a:rPr>
              <a:t>Infanto</a:t>
            </a:r>
            <a:r>
              <a:rPr lang="es-ES" sz="2000" dirty="0">
                <a:solidFill>
                  <a:srgbClr val="FFFFFF"/>
                </a:solidFill>
              </a:rPr>
              <a:t> Juvenil: 2 meses</a:t>
            </a:r>
          </a:p>
        </p:txBody>
      </p:sp>
      <p:pic>
        <p:nvPicPr>
          <p:cNvPr id="13" name="Audio 12">
            <a:hlinkClick r:id="" action="ppaction://media"/>
            <a:extLst>
              <a:ext uri="{FF2B5EF4-FFF2-40B4-BE49-F238E27FC236}">
                <a16:creationId xmlns:a16="http://schemas.microsoft.com/office/drawing/2014/main" id="{BCCB9309-E987-CA05-AB04-212F09D4385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81144653"/>
      </p:ext>
    </p:extLst>
  </p:cSld>
  <p:clrMapOvr>
    <a:masterClrMapping/>
  </p:clrMapOvr>
  <mc:AlternateContent xmlns:mc="http://schemas.openxmlformats.org/markup-compatibility/2006">
    <mc:Choice xmlns:p14="http://schemas.microsoft.com/office/powerpoint/2010/main" Requires="p14">
      <p:transition spd="slow" p14:dur="2000" advTm="25723"/>
    </mc:Choice>
    <mc:Fallback>
      <p:transition spd="slow" advTm="25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6A296AF1-EBCA-4143-B762-29DCD8BA1829}"/>
              </a:ext>
            </a:extLst>
          </p:cNvPr>
          <p:cNvSpPr>
            <a:spLocks noGrp="1"/>
          </p:cNvSpPr>
          <p:nvPr>
            <p:ph type="title"/>
          </p:nvPr>
        </p:nvSpPr>
        <p:spPr>
          <a:xfrm>
            <a:off x="866440" y="1000370"/>
            <a:ext cx="3462079" cy="4857262"/>
          </a:xfrm>
        </p:spPr>
        <p:txBody>
          <a:bodyPr>
            <a:normAutofit/>
          </a:bodyPr>
          <a:lstStyle/>
          <a:p>
            <a:pPr algn="r"/>
            <a:r>
              <a:rPr lang="es-ES" sz="4400" dirty="0">
                <a:solidFill>
                  <a:srgbClr val="FFFFFF"/>
                </a:solidFill>
              </a:rPr>
              <a:t>Rotaciones:</a:t>
            </a:r>
          </a:p>
        </p:txBody>
      </p:sp>
      <p:sp>
        <p:nvSpPr>
          <p:cNvPr id="3" name="Marcador de contenido 2">
            <a:extLst>
              <a:ext uri="{FF2B5EF4-FFF2-40B4-BE49-F238E27FC236}">
                <a16:creationId xmlns:a16="http://schemas.microsoft.com/office/drawing/2014/main" id="{129235BB-8490-4305-8733-212E3543A3DF}"/>
              </a:ext>
            </a:extLst>
          </p:cNvPr>
          <p:cNvSpPr>
            <a:spLocks noGrp="1"/>
          </p:cNvSpPr>
          <p:nvPr>
            <p:ph idx="1"/>
          </p:nvPr>
        </p:nvSpPr>
        <p:spPr>
          <a:xfrm>
            <a:off x="4963691" y="1000370"/>
            <a:ext cx="6212310" cy="4857262"/>
          </a:xfrm>
        </p:spPr>
        <p:txBody>
          <a:bodyPr anchor="ctr">
            <a:normAutofit/>
          </a:bodyPr>
          <a:lstStyle/>
          <a:p>
            <a:r>
              <a:rPr lang="es-ES" sz="2000" dirty="0">
                <a:solidFill>
                  <a:srgbClr val="FFFFFF"/>
                </a:solidFill>
              </a:rPr>
              <a:t>Hospital de día de adultos: 4 meses</a:t>
            </a:r>
          </a:p>
          <a:p>
            <a:pPr>
              <a:buClr>
                <a:srgbClr val="262626"/>
              </a:buClr>
            </a:pPr>
            <a:r>
              <a:rPr lang="es-ES" sz="2000" dirty="0">
                <a:solidFill>
                  <a:srgbClr val="FFFFFF"/>
                </a:solidFill>
              </a:rPr>
              <a:t>Atención primaria (con MAP): 2 meses</a:t>
            </a:r>
          </a:p>
          <a:p>
            <a:pPr>
              <a:buClr>
                <a:srgbClr val="262626"/>
              </a:buClr>
            </a:pPr>
            <a:r>
              <a:rPr lang="es-ES" sz="2000" dirty="0">
                <a:solidFill>
                  <a:srgbClr val="FFFFFF"/>
                </a:solidFill>
              </a:rPr>
              <a:t>UHB/Interconsulta y enlace: 3 meses</a:t>
            </a:r>
          </a:p>
          <a:p>
            <a:pPr>
              <a:buClr>
                <a:srgbClr val="262626"/>
              </a:buClr>
            </a:pPr>
            <a:r>
              <a:rPr lang="es-ES" sz="2000" dirty="0">
                <a:solidFill>
                  <a:srgbClr val="FFFFFF"/>
                </a:solidFill>
              </a:rPr>
              <a:t>Unidad del Dolor: 2 meses</a:t>
            </a:r>
          </a:p>
          <a:p>
            <a:pPr>
              <a:buClr>
                <a:srgbClr val="262626"/>
              </a:buClr>
            </a:pPr>
            <a:r>
              <a:rPr lang="es-ES" sz="2000" dirty="0">
                <a:solidFill>
                  <a:srgbClr val="FFFFFF"/>
                </a:solidFill>
              </a:rPr>
              <a:t>Rotación específica</a:t>
            </a:r>
          </a:p>
          <a:p>
            <a:pPr lvl="1">
              <a:buClr>
                <a:srgbClr val="262626"/>
              </a:buClr>
            </a:pPr>
            <a:r>
              <a:rPr lang="es-ES" sz="1600" dirty="0">
                <a:solidFill>
                  <a:schemeClr val="bg1"/>
                </a:solidFill>
                <a:ea typeface="+mn-lt"/>
                <a:cs typeface="+mn-lt"/>
              </a:rPr>
              <a:t>Cuidados paliativos: No hay Psicólogo Clínico</a:t>
            </a:r>
          </a:p>
          <a:p>
            <a:pPr lvl="1">
              <a:buClr>
                <a:srgbClr val="262626"/>
              </a:buClr>
            </a:pPr>
            <a:r>
              <a:rPr lang="es-ES" sz="1600" dirty="0">
                <a:solidFill>
                  <a:schemeClr val="bg1"/>
                </a:solidFill>
                <a:ea typeface="+mn-lt"/>
                <a:cs typeface="+mn-lt"/>
              </a:rPr>
              <a:t>Neurología: No hay Psicólogo Clínico</a:t>
            </a:r>
            <a:endParaRPr lang="en-US" sz="1600" dirty="0">
              <a:solidFill>
                <a:schemeClr val="bg1"/>
              </a:solidFill>
              <a:ea typeface="+mn-lt"/>
              <a:cs typeface="+mn-lt"/>
            </a:endParaRPr>
          </a:p>
          <a:p>
            <a:pPr lvl="1">
              <a:buClr>
                <a:srgbClr val="262626"/>
              </a:buClr>
            </a:pPr>
            <a:r>
              <a:rPr lang="es-ES" sz="1600" dirty="0">
                <a:solidFill>
                  <a:schemeClr val="bg1"/>
                </a:solidFill>
              </a:rPr>
              <a:t>Unidad de Psicoterapia Intensiva (HURH)</a:t>
            </a:r>
          </a:p>
          <a:p>
            <a:pPr lvl="1">
              <a:buClr>
                <a:srgbClr val="262626"/>
              </a:buClr>
            </a:pPr>
            <a:r>
              <a:rPr lang="es-ES" sz="1600" dirty="0">
                <a:solidFill>
                  <a:schemeClr val="bg1"/>
                </a:solidFill>
                <a:ea typeface="+mn-lt"/>
                <a:cs typeface="+mn-lt"/>
              </a:rPr>
              <a:t>Unidad Regional de Trastornos Alimentarios (URTA, HUBU)</a:t>
            </a:r>
            <a:endParaRPr lang="es-ES" sz="1600" dirty="0">
              <a:solidFill>
                <a:schemeClr val="bg1"/>
              </a:solidFill>
            </a:endParaRPr>
          </a:p>
          <a:p>
            <a:pPr>
              <a:buClr>
                <a:srgbClr val="262626"/>
              </a:buClr>
            </a:pPr>
            <a:r>
              <a:rPr lang="es-ES" sz="1800" dirty="0">
                <a:solidFill>
                  <a:srgbClr val="FFFFFF"/>
                </a:solidFill>
              </a:rPr>
              <a:t>Posibilidad de asistir como observador a grupos DBT y STEPPS</a:t>
            </a:r>
          </a:p>
        </p:txBody>
      </p:sp>
      <p:pic>
        <p:nvPicPr>
          <p:cNvPr id="15" name="Audio 14">
            <a:hlinkClick r:id="" action="ppaction://media"/>
            <a:extLst>
              <a:ext uri="{FF2B5EF4-FFF2-40B4-BE49-F238E27FC236}">
                <a16:creationId xmlns:a16="http://schemas.microsoft.com/office/drawing/2014/main" id="{D596ECCD-0A74-E28A-331B-AD5A85D61602}"/>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2825124"/>
      </p:ext>
    </p:extLst>
  </p:cSld>
  <p:clrMapOvr>
    <a:masterClrMapping/>
  </p:clrMapOvr>
  <mc:AlternateContent xmlns:mc="http://schemas.openxmlformats.org/markup-compatibility/2006">
    <mc:Choice xmlns:p14="http://schemas.microsoft.com/office/powerpoint/2010/main" Requires="p14">
      <p:transition spd="slow" p14:dur="2000" advTm="41931"/>
    </mc:Choice>
    <mc:Fallback>
      <p:transition spd="slow" advTm="41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8283AFC4-F8FB-4538-B1F1-9A367A9B63C9}"/>
              </a:ext>
            </a:extLst>
          </p:cNvPr>
          <p:cNvSpPr>
            <a:spLocks noGrp="1"/>
          </p:cNvSpPr>
          <p:nvPr>
            <p:ph type="title"/>
          </p:nvPr>
        </p:nvSpPr>
        <p:spPr>
          <a:xfrm>
            <a:off x="866440" y="1000370"/>
            <a:ext cx="3462079" cy="4857262"/>
          </a:xfrm>
        </p:spPr>
        <p:txBody>
          <a:bodyPr>
            <a:normAutofit/>
          </a:bodyPr>
          <a:lstStyle/>
          <a:p>
            <a:pPr algn="r"/>
            <a:r>
              <a:rPr lang="es-ES" sz="4400" dirty="0">
                <a:solidFill>
                  <a:srgbClr val="FFFFFF"/>
                </a:solidFill>
              </a:rPr>
              <a:t>Rotaciones: </a:t>
            </a:r>
          </a:p>
        </p:txBody>
      </p:sp>
      <p:sp>
        <p:nvSpPr>
          <p:cNvPr id="3" name="Marcador de contenido 2">
            <a:extLst>
              <a:ext uri="{FF2B5EF4-FFF2-40B4-BE49-F238E27FC236}">
                <a16:creationId xmlns:a16="http://schemas.microsoft.com/office/drawing/2014/main" id="{F4597557-9F3E-4195-BAEF-BEDC613886AF}"/>
              </a:ext>
            </a:extLst>
          </p:cNvPr>
          <p:cNvSpPr>
            <a:spLocks noGrp="1"/>
          </p:cNvSpPr>
          <p:nvPr>
            <p:ph idx="1"/>
          </p:nvPr>
        </p:nvSpPr>
        <p:spPr>
          <a:xfrm>
            <a:off x="4963691" y="1000370"/>
            <a:ext cx="6212310" cy="4857262"/>
          </a:xfrm>
        </p:spPr>
        <p:txBody>
          <a:bodyPr anchor="ctr">
            <a:normAutofit/>
          </a:bodyPr>
          <a:lstStyle/>
          <a:p>
            <a:pPr marL="0" indent="0">
              <a:buNone/>
            </a:pPr>
            <a:r>
              <a:rPr lang="es-ES" sz="2000" dirty="0">
                <a:solidFill>
                  <a:srgbClr val="FFFFFF"/>
                </a:solidFill>
              </a:rPr>
              <a:t>Adicciones: 2 meses</a:t>
            </a:r>
          </a:p>
          <a:p>
            <a:pPr marL="0" indent="0">
              <a:buNone/>
            </a:pPr>
            <a:r>
              <a:rPr lang="es-ES" sz="2000" dirty="0">
                <a:solidFill>
                  <a:srgbClr val="FFFFFF"/>
                </a:solidFill>
              </a:rPr>
              <a:t>Unidad Funcional Asertivo Comunitaria (UFAC): 2 meses</a:t>
            </a:r>
          </a:p>
          <a:p>
            <a:pPr marL="0" indent="0">
              <a:buNone/>
            </a:pPr>
            <a:r>
              <a:rPr lang="es-ES" sz="2000" dirty="0">
                <a:solidFill>
                  <a:srgbClr val="FFFFFF"/>
                </a:solidFill>
              </a:rPr>
              <a:t>Centro de Rehabilitación Psicosocial (CRPS): 2 meses</a:t>
            </a:r>
          </a:p>
          <a:p>
            <a:pPr marL="0" indent="0">
              <a:buNone/>
            </a:pPr>
            <a:r>
              <a:rPr lang="es-ES" sz="2000" dirty="0">
                <a:solidFill>
                  <a:srgbClr val="FFFFFF"/>
                </a:solidFill>
              </a:rPr>
              <a:t>Rotación externa (6 meses)</a:t>
            </a:r>
          </a:p>
        </p:txBody>
      </p:sp>
      <p:pic>
        <p:nvPicPr>
          <p:cNvPr id="15" name="Audio 14">
            <a:hlinkClick r:id="" action="ppaction://media"/>
            <a:extLst>
              <a:ext uri="{FF2B5EF4-FFF2-40B4-BE49-F238E27FC236}">
                <a16:creationId xmlns:a16="http://schemas.microsoft.com/office/drawing/2014/main" id="{76D56933-8716-4455-8C44-EA436711FB0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52516112"/>
      </p:ext>
    </p:extLst>
  </p:cSld>
  <p:clrMapOvr>
    <a:masterClrMapping/>
  </p:clrMapOvr>
  <mc:AlternateContent xmlns:mc="http://schemas.openxmlformats.org/markup-compatibility/2006">
    <mc:Choice xmlns:p14="http://schemas.microsoft.com/office/powerpoint/2010/main" Requires="p14">
      <p:transition spd="slow" p14:dur="2000" advTm="20623"/>
    </mc:Choice>
    <mc:Fallback>
      <p:transition spd="slow" advTm="20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Distribución de rotaciones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36166111"/>
              </p:ext>
            </p:extLst>
          </p:nvPr>
        </p:nvGraphicFramePr>
        <p:xfrm>
          <a:off x="1066801" y="2232141"/>
          <a:ext cx="10058398" cy="3592280"/>
        </p:xfrm>
        <a:graphic>
          <a:graphicData uri="http://schemas.openxmlformats.org/drawingml/2006/table">
            <a:tbl>
              <a:tblPr/>
              <a:tblGrid>
                <a:gridCol w="718457">
                  <a:extLst>
                    <a:ext uri="{9D8B030D-6E8A-4147-A177-3AD203B41FA5}">
                      <a16:colId xmlns:a16="http://schemas.microsoft.com/office/drawing/2014/main" val="2152182180"/>
                    </a:ext>
                  </a:extLst>
                </a:gridCol>
                <a:gridCol w="718457">
                  <a:extLst>
                    <a:ext uri="{9D8B030D-6E8A-4147-A177-3AD203B41FA5}">
                      <a16:colId xmlns:a16="http://schemas.microsoft.com/office/drawing/2014/main" val="3736332612"/>
                    </a:ext>
                  </a:extLst>
                </a:gridCol>
                <a:gridCol w="718457">
                  <a:extLst>
                    <a:ext uri="{9D8B030D-6E8A-4147-A177-3AD203B41FA5}">
                      <a16:colId xmlns:a16="http://schemas.microsoft.com/office/drawing/2014/main" val="4047388744"/>
                    </a:ext>
                  </a:extLst>
                </a:gridCol>
                <a:gridCol w="718457">
                  <a:extLst>
                    <a:ext uri="{9D8B030D-6E8A-4147-A177-3AD203B41FA5}">
                      <a16:colId xmlns:a16="http://schemas.microsoft.com/office/drawing/2014/main" val="747866041"/>
                    </a:ext>
                  </a:extLst>
                </a:gridCol>
                <a:gridCol w="718457">
                  <a:extLst>
                    <a:ext uri="{9D8B030D-6E8A-4147-A177-3AD203B41FA5}">
                      <a16:colId xmlns:a16="http://schemas.microsoft.com/office/drawing/2014/main" val="1035720082"/>
                    </a:ext>
                  </a:extLst>
                </a:gridCol>
                <a:gridCol w="718457">
                  <a:extLst>
                    <a:ext uri="{9D8B030D-6E8A-4147-A177-3AD203B41FA5}">
                      <a16:colId xmlns:a16="http://schemas.microsoft.com/office/drawing/2014/main" val="2026136897"/>
                    </a:ext>
                  </a:extLst>
                </a:gridCol>
                <a:gridCol w="718457">
                  <a:extLst>
                    <a:ext uri="{9D8B030D-6E8A-4147-A177-3AD203B41FA5}">
                      <a16:colId xmlns:a16="http://schemas.microsoft.com/office/drawing/2014/main" val="2619912457"/>
                    </a:ext>
                  </a:extLst>
                </a:gridCol>
                <a:gridCol w="718457">
                  <a:extLst>
                    <a:ext uri="{9D8B030D-6E8A-4147-A177-3AD203B41FA5}">
                      <a16:colId xmlns:a16="http://schemas.microsoft.com/office/drawing/2014/main" val="1486037727"/>
                    </a:ext>
                  </a:extLst>
                </a:gridCol>
                <a:gridCol w="718457">
                  <a:extLst>
                    <a:ext uri="{9D8B030D-6E8A-4147-A177-3AD203B41FA5}">
                      <a16:colId xmlns:a16="http://schemas.microsoft.com/office/drawing/2014/main" val="2523633815"/>
                    </a:ext>
                  </a:extLst>
                </a:gridCol>
                <a:gridCol w="718457">
                  <a:extLst>
                    <a:ext uri="{9D8B030D-6E8A-4147-A177-3AD203B41FA5}">
                      <a16:colId xmlns:a16="http://schemas.microsoft.com/office/drawing/2014/main" val="2152654119"/>
                    </a:ext>
                  </a:extLst>
                </a:gridCol>
                <a:gridCol w="718457">
                  <a:extLst>
                    <a:ext uri="{9D8B030D-6E8A-4147-A177-3AD203B41FA5}">
                      <a16:colId xmlns:a16="http://schemas.microsoft.com/office/drawing/2014/main" val="2218243908"/>
                    </a:ext>
                  </a:extLst>
                </a:gridCol>
                <a:gridCol w="718457">
                  <a:extLst>
                    <a:ext uri="{9D8B030D-6E8A-4147-A177-3AD203B41FA5}">
                      <a16:colId xmlns:a16="http://schemas.microsoft.com/office/drawing/2014/main" val="4255073786"/>
                    </a:ext>
                  </a:extLst>
                </a:gridCol>
                <a:gridCol w="718457">
                  <a:extLst>
                    <a:ext uri="{9D8B030D-6E8A-4147-A177-3AD203B41FA5}">
                      <a16:colId xmlns:a16="http://schemas.microsoft.com/office/drawing/2014/main" val="1823675192"/>
                    </a:ext>
                  </a:extLst>
                </a:gridCol>
                <a:gridCol w="718457">
                  <a:extLst>
                    <a:ext uri="{9D8B030D-6E8A-4147-A177-3AD203B41FA5}">
                      <a16:colId xmlns:a16="http://schemas.microsoft.com/office/drawing/2014/main" val="510784155"/>
                    </a:ext>
                  </a:extLst>
                </a:gridCol>
              </a:tblGrid>
              <a:tr h="179614">
                <a:tc>
                  <a:txBody>
                    <a:bodyPr/>
                    <a:lstStyle/>
                    <a:p>
                      <a:pPr algn="l" fontAlgn="b"/>
                      <a:r>
                        <a:rPr lang="es-ES" sz="1000" b="0" i="0" u="none" strike="noStrike">
                          <a:solidFill>
                            <a:srgbClr val="000000"/>
                          </a:solidFill>
                          <a:effectLst/>
                          <a:latin typeface="Calibri" panose="020F0502020204030204" pitchFamily="34" charset="0"/>
                        </a:rPr>
                        <a:t>TRAYECTO A</a:t>
                      </a:r>
                    </a:p>
                  </a:txBody>
                  <a:tcPr marL="0" marR="0" marT="0" marB="0" anchor="b">
                    <a:lnL>
                      <a:noFill/>
                    </a:lnL>
                    <a:lnR>
                      <a:noFill/>
                    </a:lnR>
                    <a:lnT>
                      <a:noFill/>
                    </a:lnT>
                    <a:lnB>
                      <a:noFill/>
                    </a:lnB>
                    <a:solidFill>
                      <a:srgbClr val="C6E0B4"/>
                    </a:solidFill>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effectLst/>
                          <a:latin typeface="Calibri" panose="020F0502020204030204" pitchFamily="34" charset="0"/>
                        </a:rPr>
                        <a:t>ENERO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FEBRERO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MARZO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ABRIL</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MAYO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JUNIO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JULIO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AGOSTO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SEPTIEMBRE</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OCTUBRE</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NOVIEMBRE</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DICIEMBRE</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2095726269"/>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32836258"/>
                  </a:ext>
                </a:extLst>
              </a:tr>
              <a:tr h="179614">
                <a:tc>
                  <a:txBody>
                    <a:bodyPr/>
                    <a:lstStyle/>
                    <a:p>
                      <a:pPr algn="l" fontAlgn="b"/>
                      <a:r>
                        <a:rPr lang="es-ES" sz="1000" b="0" i="0" u="none" strike="noStrike">
                          <a:solidFill>
                            <a:srgbClr val="000000"/>
                          </a:solidFill>
                          <a:effectLst/>
                          <a:latin typeface="Calibri" panose="020F0502020204030204" pitchFamily="34" charset="0"/>
                        </a:rPr>
                        <a:t>R1</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tc>
                  <a:txBody>
                    <a:bodyPr/>
                    <a:lstStyle/>
                    <a:p>
                      <a:pPr algn="l" fontAlgn="b"/>
                      <a:r>
                        <a:rPr lang="es-ES" sz="1000" b="0" i="0" u="none" strike="noStrike">
                          <a:solidFill>
                            <a:srgbClr val="000000"/>
                          </a:solidFill>
                          <a:effectLst/>
                          <a:latin typeface="Calibri" panose="020F0502020204030204" pitchFamily="34" charset="0"/>
                        </a:rPr>
                        <a:t>ESM IJ. JOA</a:t>
                      </a:r>
                    </a:p>
                  </a:txBody>
                  <a:tcPr marL="0" marR="0" marT="0" marB="0" anchor="b">
                    <a:lnL>
                      <a:noFill/>
                    </a:lnL>
                    <a:lnR>
                      <a:noFill/>
                    </a:lnR>
                    <a:lnT>
                      <a:noFill/>
                    </a:lnT>
                    <a:lnB>
                      <a:noFill/>
                    </a:lnB>
                    <a:solidFill>
                      <a:srgbClr val="92D050"/>
                    </a:solidFill>
                  </a:tcPr>
                </a:tc>
                <a:tc>
                  <a:txBody>
                    <a:bodyPr/>
                    <a:lstStyle/>
                    <a:p>
                      <a:pPr algn="l" fontAlgn="b"/>
                      <a:r>
                        <a:rPr lang="es-ES" sz="1000" b="0" i="0" u="none" strike="noStrike">
                          <a:solidFill>
                            <a:srgbClr val="000000"/>
                          </a:solidFill>
                          <a:effectLst/>
                          <a:latin typeface="Calibri" panose="020F0502020204030204" pitchFamily="34" charset="0"/>
                        </a:rPr>
                        <a:t>ESM IJ. JOA</a:t>
                      </a:r>
                    </a:p>
                  </a:txBody>
                  <a:tcPr marL="0" marR="0" marT="0" marB="0" anchor="b">
                    <a:lnL>
                      <a:noFill/>
                    </a:lnL>
                    <a:lnR>
                      <a:noFill/>
                    </a:lnR>
                    <a:lnT>
                      <a:noFill/>
                    </a:lnT>
                    <a:lnB>
                      <a:noFill/>
                    </a:lnB>
                    <a:solidFill>
                      <a:srgbClr val="92D050"/>
                    </a:solidFill>
                  </a:tcPr>
                </a:tc>
                <a:tc>
                  <a:txBody>
                    <a:bodyPr/>
                    <a:lstStyle/>
                    <a:p>
                      <a:pPr algn="l" fontAlgn="b"/>
                      <a:r>
                        <a:rPr lang="es-ES" sz="1000" b="0" i="0" u="none" strike="noStrike">
                          <a:solidFill>
                            <a:srgbClr val="000000"/>
                          </a:solidFill>
                          <a:effectLst/>
                          <a:latin typeface="Calibri" panose="020F0502020204030204" pitchFamily="34" charset="0"/>
                        </a:rPr>
                        <a:t>ESM IJ. JOA</a:t>
                      </a:r>
                    </a:p>
                  </a:txBody>
                  <a:tcPr marL="0" marR="0" marT="0" marB="0" anchor="b">
                    <a:lnL>
                      <a:noFill/>
                    </a:lnL>
                    <a:lnR>
                      <a:noFill/>
                    </a:lnR>
                    <a:lnT>
                      <a:noFill/>
                    </a:lnT>
                    <a:lnB>
                      <a:noFill/>
                    </a:lnB>
                    <a:solidFill>
                      <a:srgbClr val="92D050"/>
                    </a:solidFill>
                  </a:tcPr>
                </a:tc>
                <a:extLst>
                  <a:ext uri="{0D108BD9-81ED-4DB2-BD59-A6C34878D82A}">
                    <a16:rowId xmlns:a16="http://schemas.microsoft.com/office/drawing/2014/main" val="3288456032"/>
                  </a:ext>
                </a:extLst>
              </a:tr>
              <a:tr h="179614">
                <a:tc>
                  <a:txBody>
                    <a:bodyPr/>
                    <a:lstStyle/>
                    <a:p>
                      <a:pPr algn="l" fontAlgn="b"/>
                      <a:r>
                        <a:rPr lang="es-ES" sz="1000" b="0" i="0" u="none" strike="noStrike">
                          <a:solidFill>
                            <a:srgbClr val="000000"/>
                          </a:solidFill>
                          <a:effectLst/>
                          <a:latin typeface="Calibri" panose="020F0502020204030204" pitchFamily="34" charset="0"/>
                        </a:rPr>
                        <a:t>R1-R2</a:t>
                      </a:r>
                    </a:p>
                  </a:txBody>
                  <a:tcPr marL="0" marR="0" marT="0" marB="0" anchor="b">
                    <a:lnL>
                      <a:noFill/>
                    </a:lnL>
                    <a:lnR>
                      <a:noFill/>
                    </a:lnR>
                    <a:lnT>
                      <a:noFill/>
                    </a:lnT>
                    <a:lnB>
                      <a:noFill/>
                    </a:lnB>
                  </a:tcPr>
                </a:tc>
                <a:tc>
                  <a:txBody>
                    <a:bodyPr/>
                    <a:lstStyle/>
                    <a:p>
                      <a:pPr algn="l" fontAlgn="b"/>
                      <a:r>
                        <a:rPr lang="es-E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ESM IJ. JOA</a:t>
                      </a:r>
                    </a:p>
                  </a:txBody>
                  <a:tcPr marL="0" marR="0" marT="0" marB="0" anchor="b">
                    <a:lnL>
                      <a:noFill/>
                    </a:lnL>
                    <a:lnR>
                      <a:noFill/>
                    </a:lnR>
                    <a:lnT>
                      <a:noFill/>
                    </a:lnT>
                    <a:lnB>
                      <a:noFill/>
                    </a:lnB>
                    <a:solidFill>
                      <a:srgbClr val="92D050"/>
                    </a:solidFill>
                  </a:tcPr>
                </a:tc>
                <a:tc>
                  <a:txBody>
                    <a:bodyPr/>
                    <a:lstStyle/>
                    <a:p>
                      <a:pPr algn="l" fontAlgn="b"/>
                      <a:r>
                        <a:rPr lang="es-ES" sz="1000" b="0" i="0" u="none" strike="noStrike">
                          <a:solidFill>
                            <a:srgbClr val="000000"/>
                          </a:solidFill>
                          <a:effectLst/>
                          <a:latin typeface="Calibri" panose="020F0502020204030204" pitchFamily="34" charset="0"/>
                        </a:rPr>
                        <a:t>ESPECÍFICA</a:t>
                      </a:r>
                    </a:p>
                  </a:txBody>
                  <a:tcPr marL="0" marR="0" marT="0" marB="0" anchor="b">
                    <a:lnL>
                      <a:noFill/>
                    </a:lnL>
                    <a:lnR>
                      <a:noFill/>
                    </a:lnR>
                    <a:lnT>
                      <a:noFill/>
                    </a:lnT>
                    <a:lnB>
                      <a:noFill/>
                    </a:lnB>
                    <a:solidFill>
                      <a:srgbClr val="FFE699"/>
                    </a:solidFill>
                  </a:tcPr>
                </a:tc>
                <a:tc>
                  <a:txBody>
                    <a:bodyPr/>
                    <a:lstStyle/>
                    <a:p>
                      <a:pPr algn="l" fontAlgn="b"/>
                      <a:r>
                        <a:rPr lang="es-ES" sz="1000" b="0" i="0" u="none" strike="noStrike">
                          <a:solidFill>
                            <a:srgbClr val="000000"/>
                          </a:solidFill>
                          <a:effectLst/>
                          <a:latin typeface="Calibri" panose="020F0502020204030204" pitchFamily="34" charset="0"/>
                        </a:rPr>
                        <a:t>ENLACE</a:t>
                      </a:r>
                    </a:p>
                  </a:txBody>
                  <a:tcPr marL="0" marR="0" marT="0" marB="0" anchor="b">
                    <a:lnL>
                      <a:noFill/>
                    </a:lnL>
                    <a:lnR>
                      <a:noFill/>
                    </a:lnR>
                    <a:lnT>
                      <a:noFill/>
                    </a:lnT>
                    <a:lnB>
                      <a:noFill/>
                    </a:lnB>
                    <a:solidFill>
                      <a:srgbClr val="F4B084"/>
                    </a:solidFill>
                  </a:tcPr>
                </a:tc>
                <a:tc>
                  <a:txBody>
                    <a:bodyPr/>
                    <a:lstStyle/>
                    <a:p>
                      <a:pPr algn="l" fontAlgn="b"/>
                      <a:r>
                        <a:rPr lang="es-ES" sz="1000" b="0" i="0" u="none" strike="noStrike">
                          <a:solidFill>
                            <a:srgbClr val="000000"/>
                          </a:solidFill>
                          <a:effectLst/>
                          <a:latin typeface="Calibri" panose="020F0502020204030204" pitchFamily="34" charset="0"/>
                        </a:rPr>
                        <a:t>HOSP.ADUL</a:t>
                      </a:r>
                    </a:p>
                  </a:txBody>
                  <a:tcPr marL="0" marR="0" marT="0" marB="0" anchor="b">
                    <a:lnL>
                      <a:noFill/>
                    </a:lnL>
                    <a:lnR>
                      <a:noFill/>
                    </a:lnR>
                    <a:lnT>
                      <a:noFill/>
                    </a:lnT>
                    <a:lnB>
                      <a:noFill/>
                    </a:lnB>
                    <a:solidFill>
                      <a:srgbClr val="C65911"/>
                    </a:solidFill>
                  </a:tcPr>
                </a:tc>
                <a:tc>
                  <a:txBody>
                    <a:bodyPr/>
                    <a:lstStyle/>
                    <a:p>
                      <a:pPr algn="l" fontAlgn="b"/>
                      <a:r>
                        <a:rPr lang="es-ES" sz="1000" b="0" i="0" u="none" strike="noStrike">
                          <a:solidFill>
                            <a:srgbClr val="000000"/>
                          </a:solidFill>
                          <a:effectLst/>
                          <a:latin typeface="Calibri" panose="020F0502020204030204" pitchFamily="34" charset="0"/>
                        </a:rPr>
                        <a:t>HOSP.ADUL</a:t>
                      </a:r>
                    </a:p>
                  </a:txBody>
                  <a:tcPr marL="0" marR="0" marT="0" marB="0" anchor="b">
                    <a:lnL>
                      <a:noFill/>
                    </a:lnL>
                    <a:lnR>
                      <a:noFill/>
                    </a:lnR>
                    <a:lnT>
                      <a:noFill/>
                    </a:lnT>
                    <a:lnB>
                      <a:noFill/>
                    </a:lnB>
                    <a:solidFill>
                      <a:srgbClr val="C65911"/>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extLst>
                  <a:ext uri="{0D108BD9-81ED-4DB2-BD59-A6C34878D82A}">
                    <a16:rowId xmlns:a16="http://schemas.microsoft.com/office/drawing/2014/main" val="3760497039"/>
                  </a:ext>
                </a:extLst>
              </a:tr>
              <a:tr h="179614">
                <a:tc>
                  <a:txBody>
                    <a:bodyPr/>
                    <a:lstStyle/>
                    <a:p>
                      <a:pPr algn="l" fontAlgn="b"/>
                      <a:r>
                        <a:rPr lang="es-ES" sz="1000" b="0" i="0" u="none" strike="noStrike">
                          <a:solidFill>
                            <a:srgbClr val="000000"/>
                          </a:solidFill>
                          <a:effectLst/>
                          <a:latin typeface="Calibri" panose="020F0502020204030204" pitchFamily="34" charset="0"/>
                        </a:rPr>
                        <a:t>R2-R3</a:t>
                      </a:r>
                    </a:p>
                  </a:txBody>
                  <a:tcPr marL="0" marR="0" marT="0" marB="0" anchor="b">
                    <a:lnL>
                      <a:noFill/>
                    </a:lnL>
                    <a:lnR>
                      <a:noFill/>
                    </a:lnR>
                    <a:lnT>
                      <a:noFill/>
                    </a:lnT>
                    <a:lnB>
                      <a:noFill/>
                    </a:lnB>
                  </a:tcPr>
                </a:tc>
                <a:tc>
                  <a:txBody>
                    <a:bodyPr/>
                    <a:lstStyle/>
                    <a:p>
                      <a:pPr algn="l" fontAlgn="b"/>
                      <a:r>
                        <a:rPr lang="es-E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HOSP. IJ</a:t>
                      </a:r>
                    </a:p>
                  </a:txBody>
                  <a:tcPr marL="0" marR="0" marT="0" marB="0" anchor="b">
                    <a:lnL>
                      <a:noFill/>
                    </a:lnL>
                    <a:lnR>
                      <a:noFill/>
                    </a:lnR>
                    <a:lnT>
                      <a:noFill/>
                    </a:lnT>
                    <a:lnB>
                      <a:noFill/>
                    </a:lnB>
                    <a:solidFill>
                      <a:srgbClr val="548235"/>
                    </a:solidFill>
                  </a:tcPr>
                </a:tc>
                <a:tc>
                  <a:txBody>
                    <a:bodyPr/>
                    <a:lstStyle/>
                    <a:p>
                      <a:pPr algn="l" fontAlgn="b"/>
                      <a:r>
                        <a:rPr lang="es-ES" sz="1000" b="0" i="0" u="none" strike="noStrike">
                          <a:solidFill>
                            <a:srgbClr val="000000"/>
                          </a:solidFill>
                          <a:effectLst/>
                          <a:latin typeface="Calibri" panose="020F0502020204030204" pitchFamily="34" charset="0"/>
                        </a:rPr>
                        <a:t>HOSP. IJ</a:t>
                      </a:r>
                    </a:p>
                  </a:txBody>
                  <a:tcPr marL="0" marR="0" marT="0" marB="0" anchor="b">
                    <a:lnL>
                      <a:noFill/>
                    </a:lnL>
                    <a:lnR>
                      <a:noFill/>
                    </a:lnR>
                    <a:lnT>
                      <a:noFill/>
                    </a:lnT>
                    <a:lnB>
                      <a:noFill/>
                    </a:lnB>
                    <a:solidFill>
                      <a:srgbClr val="548235"/>
                    </a:solidFill>
                  </a:tcPr>
                </a:tc>
                <a:tc>
                  <a:txBody>
                    <a:bodyPr/>
                    <a:lstStyle/>
                    <a:p>
                      <a:pPr algn="l" fontAlgn="b"/>
                      <a:r>
                        <a:rPr lang="es-ES" sz="1000" b="0" i="0" u="none" strike="noStrike">
                          <a:solidFill>
                            <a:srgbClr val="000000"/>
                          </a:solidFill>
                          <a:effectLst/>
                          <a:latin typeface="Calibri" panose="020F0502020204030204" pitchFamily="34" charset="0"/>
                        </a:rPr>
                        <a:t>DOLOR</a:t>
                      </a:r>
                    </a:p>
                  </a:txBody>
                  <a:tcPr marL="0" marR="0" marT="0" marB="0" anchor="b">
                    <a:lnL>
                      <a:noFill/>
                    </a:lnL>
                    <a:lnR>
                      <a:noFill/>
                    </a:lnR>
                    <a:lnT>
                      <a:noFill/>
                    </a:lnT>
                    <a:lnB>
                      <a:noFill/>
                    </a:lnB>
                    <a:solidFill>
                      <a:srgbClr val="00B0F0"/>
                    </a:solidFill>
                  </a:tcPr>
                </a:tc>
                <a:tc>
                  <a:txBody>
                    <a:bodyPr/>
                    <a:lstStyle/>
                    <a:p>
                      <a:pPr algn="l" fontAlgn="b"/>
                      <a:r>
                        <a:rPr lang="es-ES" sz="1000" b="0" i="0" u="none" strike="noStrike">
                          <a:solidFill>
                            <a:srgbClr val="000000"/>
                          </a:solidFill>
                          <a:effectLst/>
                          <a:latin typeface="Calibri" panose="020F0502020204030204" pitchFamily="34" charset="0"/>
                        </a:rPr>
                        <a:t>DOLOR</a:t>
                      </a:r>
                    </a:p>
                  </a:txBody>
                  <a:tcPr marL="0" marR="0" marT="0" marB="0" anchor="b">
                    <a:lnL>
                      <a:noFill/>
                    </a:lnL>
                    <a:lnR>
                      <a:noFill/>
                    </a:lnR>
                    <a:lnT>
                      <a:noFill/>
                    </a:lnT>
                    <a:lnB>
                      <a:noFill/>
                    </a:lnB>
                    <a:solidFill>
                      <a:srgbClr val="00B0F0"/>
                    </a:solidFill>
                  </a:tcPr>
                </a:tc>
                <a:tc>
                  <a:txBody>
                    <a:bodyPr/>
                    <a:lstStyle/>
                    <a:p>
                      <a:pPr algn="l" fontAlgn="b"/>
                      <a:r>
                        <a:rPr lang="es-ES" sz="1000" b="0" i="0" u="none" strike="noStrike">
                          <a:solidFill>
                            <a:srgbClr val="000000"/>
                          </a:solidFill>
                          <a:effectLst/>
                          <a:latin typeface="Calibri" panose="020F0502020204030204" pitchFamily="34" charset="0"/>
                        </a:rPr>
                        <a:t>HOSP DOM</a:t>
                      </a:r>
                    </a:p>
                  </a:txBody>
                  <a:tcPr marL="0" marR="0" marT="0" marB="0" anchor="b">
                    <a:lnL>
                      <a:noFill/>
                    </a:lnL>
                    <a:lnR>
                      <a:noFill/>
                    </a:lnR>
                    <a:lnT>
                      <a:noFill/>
                    </a:lnT>
                    <a:lnB>
                      <a:noFill/>
                    </a:lnB>
                    <a:solidFill>
                      <a:srgbClr val="E2EFDA"/>
                    </a:solidFill>
                  </a:tcPr>
                </a:tc>
                <a:tc>
                  <a:txBody>
                    <a:bodyPr/>
                    <a:lstStyle/>
                    <a:p>
                      <a:pPr algn="l" fontAlgn="b"/>
                      <a:r>
                        <a:rPr lang="es-ES" sz="1000" b="0" i="0" u="none" strike="noStrike">
                          <a:solidFill>
                            <a:srgbClr val="000000"/>
                          </a:solidFill>
                          <a:effectLst/>
                          <a:latin typeface="Calibri" panose="020F0502020204030204" pitchFamily="34" charset="0"/>
                        </a:rPr>
                        <a:t>HOSP DOM</a:t>
                      </a:r>
                    </a:p>
                  </a:txBody>
                  <a:tcPr marL="0" marR="0" marT="0" marB="0" anchor="b">
                    <a:lnL>
                      <a:noFill/>
                    </a:lnL>
                    <a:lnR>
                      <a:noFill/>
                    </a:lnR>
                    <a:lnT>
                      <a:noFill/>
                    </a:lnT>
                    <a:lnB>
                      <a:noFill/>
                    </a:lnB>
                    <a:solidFill>
                      <a:srgbClr val="E2EFDA"/>
                    </a:solidFill>
                  </a:tcPr>
                </a:tc>
                <a:tc>
                  <a:txBody>
                    <a:bodyPr/>
                    <a:lstStyle/>
                    <a:p>
                      <a:pPr algn="l" fontAlgn="b"/>
                      <a:r>
                        <a:rPr lang="es-ES" sz="1000" b="0" i="0" u="none" strike="noStrike">
                          <a:solidFill>
                            <a:srgbClr val="000000"/>
                          </a:solidFill>
                          <a:effectLst/>
                          <a:latin typeface="Calibri" panose="020F0502020204030204" pitchFamily="34" charset="0"/>
                        </a:rPr>
                        <a:t>H. DIA IJ</a:t>
                      </a:r>
                    </a:p>
                  </a:txBody>
                  <a:tcPr marL="0" marR="0" marT="0" marB="0" anchor="b">
                    <a:lnL>
                      <a:noFill/>
                    </a:lnL>
                    <a:lnR>
                      <a:noFill/>
                    </a:lnR>
                    <a:lnT>
                      <a:noFill/>
                    </a:lnT>
                    <a:lnB>
                      <a:noFill/>
                    </a:lnB>
                    <a:solidFill>
                      <a:srgbClr val="A9D08E"/>
                    </a:solidFill>
                  </a:tcPr>
                </a:tc>
                <a:tc>
                  <a:txBody>
                    <a:bodyPr/>
                    <a:lstStyle/>
                    <a:p>
                      <a:pPr algn="l" fontAlgn="b"/>
                      <a:r>
                        <a:rPr lang="es-ES" sz="1000" b="0" i="0" u="none" strike="noStrike">
                          <a:solidFill>
                            <a:srgbClr val="000000"/>
                          </a:solidFill>
                          <a:effectLst/>
                          <a:latin typeface="Calibri" panose="020F0502020204030204" pitchFamily="34" charset="0"/>
                        </a:rPr>
                        <a:t>H. DIA IJ</a:t>
                      </a:r>
                    </a:p>
                  </a:txBody>
                  <a:tcPr marL="0" marR="0" marT="0" marB="0" anchor="b">
                    <a:lnL>
                      <a:noFill/>
                    </a:lnL>
                    <a:lnR>
                      <a:noFill/>
                    </a:lnR>
                    <a:lnT>
                      <a:noFill/>
                    </a:lnT>
                    <a:lnB>
                      <a:noFill/>
                    </a:lnB>
                    <a:solidFill>
                      <a:srgbClr val="A9D08E"/>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546608500"/>
                  </a:ext>
                </a:extLst>
              </a:tr>
              <a:tr h="179614">
                <a:tc>
                  <a:txBody>
                    <a:bodyPr/>
                    <a:lstStyle/>
                    <a:p>
                      <a:pPr algn="l" fontAlgn="b"/>
                      <a:r>
                        <a:rPr lang="es-ES" sz="1000" b="0" i="0" u="none" strike="noStrike">
                          <a:solidFill>
                            <a:srgbClr val="000000"/>
                          </a:solidFill>
                          <a:effectLst/>
                          <a:latin typeface="Calibri" panose="020F0502020204030204" pitchFamily="34" charset="0"/>
                        </a:rPr>
                        <a:t>R3-R4</a:t>
                      </a:r>
                    </a:p>
                  </a:txBody>
                  <a:tcPr marL="0" marR="0" marT="0" marB="0" anchor="b">
                    <a:lnL>
                      <a:noFill/>
                    </a:lnL>
                    <a:lnR>
                      <a:noFill/>
                    </a:lnR>
                    <a:lnT>
                      <a:noFill/>
                    </a:lnT>
                    <a:lnB>
                      <a:noFill/>
                    </a:lnB>
                  </a:tcPr>
                </a:tc>
                <a:tc>
                  <a:txBody>
                    <a:bodyPr/>
                    <a:lstStyle/>
                    <a:p>
                      <a:pPr algn="l" fontAlgn="b"/>
                      <a:r>
                        <a:rPr lang="es-ES" sz="1000" b="0" i="0" u="none" strike="noStrike" dirty="0">
                          <a:solidFill>
                            <a:srgbClr val="FF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CRPS</a:t>
                      </a:r>
                    </a:p>
                  </a:txBody>
                  <a:tcPr marL="0" marR="0" marT="0" marB="0" anchor="b">
                    <a:lnL>
                      <a:noFill/>
                    </a:lnL>
                    <a:lnR>
                      <a:noFill/>
                    </a:lnR>
                    <a:lnT>
                      <a:noFill/>
                    </a:lnT>
                    <a:lnB>
                      <a:noFill/>
                    </a:lnB>
                    <a:solidFill>
                      <a:srgbClr val="B4C6E7"/>
                    </a:solidFill>
                  </a:tcPr>
                </a:tc>
                <a:tc>
                  <a:txBody>
                    <a:bodyPr/>
                    <a:lstStyle/>
                    <a:p>
                      <a:pPr algn="l" fontAlgn="b"/>
                      <a:r>
                        <a:rPr lang="es-ES" sz="1000" b="0" i="0" u="none" strike="noStrike">
                          <a:solidFill>
                            <a:srgbClr val="000000"/>
                          </a:solidFill>
                          <a:effectLst/>
                          <a:latin typeface="Calibri" panose="020F0502020204030204" pitchFamily="34" charset="0"/>
                        </a:rPr>
                        <a:t>CRPS</a:t>
                      </a:r>
                    </a:p>
                  </a:txBody>
                  <a:tcPr marL="0" marR="0" marT="0" marB="0" anchor="b">
                    <a:lnL>
                      <a:noFill/>
                    </a:lnL>
                    <a:lnR>
                      <a:noFill/>
                    </a:lnR>
                    <a:lnT>
                      <a:noFill/>
                    </a:lnT>
                    <a:lnB>
                      <a:noFill/>
                    </a:lnB>
                    <a:solidFill>
                      <a:srgbClr val="B4C6E7"/>
                    </a:solidFill>
                  </a:tcPr>
                </a:tc>
                <a:tc>
                  <a:txBody>
                    <a:bodyPr/>
                    <a:lstStyle/>
                    <a:p>
                      <a:pPr algn="l" fontAlgn="b"/>
                      <a:r>
                        <a:rPr lang="es-ES" sz="1000" b="0" i="0" u="none" strike="noStrike">
                          <a:solidFill>
                            <a:srgbClr val="000000"/>
                          </a:solidFill>
                          <a:effectLst/>
                          <a:latin typeface="Calibri" panose="020F0502020204030204" pitchFamily="34" charset="0"/>
                        </a:rPr>
                        <a:t>UFAC</a:t>
                      </a:r>
                    </a:p>
                  </a:txBody>
                  <a:tcPr marL="0" marR="0" marT="0" marB="0" anchor="b">
                    <a:lnL>
                      <a:noFill/>
                    </a:lnL>
                    <a:lnR>
                      <a:noFill/>
                    </a:lnR>
                    <a:lnT>
                      <a:noFill/>
                    </a:lnT>
                    <a:lnB>
                      <a:noFill/>
                    </a:lnB>
                    <a:solidFill>
                      <a:srgbClr val="7030A0"/>
                    </a:solidFill>
                  </a:tcPr>
                </a:tc>
                <a:tc>
                  <a:txBody>
                    <a:bodyPr/>
                    <a:lstStyle/>
                    <a:p>
                      <a:pPr algn="l" fontAlgn="b"/>
                      <a:r>
                        <a:rPr lang="es-ES" sz="1000" b="0" i="0" u="none" strike="noStrike">
                          <a:solidFill>
                            <a:srgbClr val="000000"/>
                          </a:solidFill>
                          <a:effectLst/>
                          <a:latin typeface="Calibri" panose="020F0502020204030204" pitchFamily="34" charset="0"/>
                        </a:rPr>
                        <a:t>UFAC</a:t>
                      </a:r>
                    </a:p>
                  </a:txBody>
                  <a:tcPr marL="0" marR="0" marT="0" marB="0" anchor="b">
                    <a:lnL>
                      <a:noFill/>
                    </a:lnL>
                    <a:lnR>
                      <a:noFill/>
                    </a:lnR>
                    <a:lnT>
                      <a:noFill/>
                    </a:lnT>
                    <a:lnB>
                      <a:noFill/>
                    </a:lnB>
                    <a:solidFill>
                      <a:srgbClr val="7030A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ADICCIONES</a:t>
                      </a:r>
                    </a:p>
                  </a:txBody>
                  <a:tcPr marL="0" marR="0" marT="0" marB="0" anchor="b">
                    <a:lnL>
                      <a:noFill/>
                    </a:lnL>
                    <a:lnR>
                      <a:noFill/>
                    </a:lnR>
                    <a:lnT>
                      <a:noFill/>
                    </a:lnT>
                    <a:lnB>
                      <a:noFill/>
                    </a:lnB>
                    <a:solidFill>
                      <a:srgbClr val="BDD7EE"/>
                    </a:solidFill>
                  </a:tcPr>
                </a:tc>
                <a:tc>
                  <a:txBody>
                    <a:bodyPr/>
                    <a:lstStyle/>
                    <a:p>
                      <a:pPr algn="l" fontAlgn="b"/>
                      <a:r>
                        <a:rPr lang="es-ES" sz="1000" b="0" i="0" u="none" strike="noStrike">
                          <a:solidFill>
                            <a:srgbClr val="000000"/>
                          </a:solidFill>
                          <a:effectLst/>
                          <a:latin typeface="Calibri" panose="020F0502020204030204" pitchFamily="34" charset="0"/>
                        </a:rPr>
                        <a:t>ADICCIONES</a:t>
                      </a:r>
                    </a:p>
                  </a:txBody>
                  <a:tcPr marL="0" marR="0" marT="0" marB="0" anchor="b">
                    <a:lnL>
                      <a:noFill/>
                    </a:lnL>
                    <a:lnR>
                      <a:noFill/>
                    </a:lnR>
                    <a:lnT>
                      <a:noFill/>
                    </a:lnT>
                    <a:lnB>
                      <a:noFill/>
                    </a:lnB>
                    <a:solidFill>
                      <a:srgbClr val="BDD7EE"/>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712323061"/>
                  </a:ext>
                </a:extLst>
              </a:tr>
              <a:tr h="179614">
                <a:tc>
                  <a:txBody>
                    <a:bodyPr/>
                    <a:lstStyle/>
                    <a:p>
                      <a:pPr algn="l" fontAlgn="b"/>
                      <a:r>
                        <a:rPr lang="es-ES" sz="1000" b="0" i="0" u="none" strike="noStrike">
                          <a:solidFill>
                            <a:srgbClr val="000000"/>
                          </a:solidFill>
                          <a:effectLst/>
                          <a:latin typeface="Calibri" panose="020F0502020204030204" pitchFamily="34" charset="0"/>
                        </a:rPr>
                        <a:t>R4</a:t>
                      </a:r>
                    </a:p>
                  </a:txBody>
                  <a:tcPr marL="0" marR="0" marT="0" marB="0" anchor="b">
                    <a:lnL>
                      <a:noFill/>
                    </a:lnL>
                    <a:lnR>
                      <a:noFill/>
                    </a:lnR>
                    <a:lnT>
                      <a:noFill/>
                    </a:lnT>
                    <a:lnB>
                      <a:noFill/>
                    </a:lnB>
                  </a:tcPr>
                </a:tc>
                <a:tc>
                  <a:txBody>
                    <a:bodyPr/>
                    <a:lstStyle/>
                    <a:p>
                      <a:pPr algn="l" fontAlgn="b"/>
                      <a:r>
                        <a:rPr lang="es-ES" sz="1000" b="0" i="0" u="none" strike="noStrike" dirty="0">
                          <a:solidFill>
                            <a:srgbClr val="FF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ESPECÍFICA</a:t>
                      </a:r>
                    </a:p>
                  </a:txBody>
                  <a:tcPr marL="0" marR="0" marT="0" marB="0" anchor="b">
                    <a:lnL>
                      <a:noFill/>
                    </a:lnL>
                    <a:lnR>
                      <a:noFill/>
                    </a:lnR>
                    <a:lnT>
                      <a:noFill/>
                    </a:lnT>
                    <a:lnB>
                      <a:noFill/>
                    </a:lnB>
                    <a:solidFill>
                      <a:srgbClr val="FFE699"/>
                    </a:solidFill>
                  </a:tcPr>
                </a:tc>
                <a:tc>
                  <a:txBody>
                    <a:bodyPr/>
                    <a:lstStyle/>
                    <a:p>
                      <a:pPr algn="l" fontAlgn="b"/>
                      <a:r>
                        <a:rPr lang="es-ES" sz="1000" b="0" i="0" u="none" strike="noStrike">
                          <a:solidFill>
                            <a:srgbClr val="000000"/>
                          </a:solidFill>
                          <a:effectLst/>
                          <a:latin typeface="Calibri" panose="020F0502020204030204" pitchFamily="34" charset="0"/>
                        </a:rPr>
                        <a:t> PRIMARIA</a:t>
                      </a:r>
                    </a:p>
                  </a:txBody>
                  <a:tcPr marL="0" marR="0" marT="0" marB="0" anchor="b">
                    <a:lnL>
                      <a:noFill/>
                    </a:lnL>
                    <a:lnR>
                      <a:noFill/>
                    </a:lnR>
                    <a:lnT>
                      <a:noFill/>
                    </a:lnT>
                    <a:lnB>
                      <a:noFill/>
                    </a:lnB>
                    <a:solidFill>
                      <a:srgbClr val="2F75B5"/>
                    </a:solidFill>
                  </a:tcPr>
                </a:tc>
                <a:tc>
                  <a:txBody>
                    <a:bodyPr/>
                    <a:lstStyle/>
                    <a:p>
                      <a:pPr algn="l" fontAlgn="b"/>
                      <a:r>
                        <a:rPr lang="es-ES" sz="1000" b="0" i="0" u="none" strike="noStrike">
                          <a:solidFill>
                            <a:srgbClr val="000000"/>
                          </a:solidFill>
                          <a:effectLst/>
                          <a:latin typeface="Calibri" panose="020F0502020204030204" pitchFamily="34" charset="0"/>
                        </a:rPr>
                        <a:t> PRIMARIA</a:t>
                      </a:r>
                    </a:p>
                  </a:txBody>
                  <a:tcPr marL="0" marR="0" marT="0" marB="0" anchor="b">
                    <a:lnL>
                      <a:noFill/>
                    </a:lnL>
                    <a:lnR>
                      <a:noFill/>
                    </a:lnR>
                    <a:lnT>
                      <a:noFill/>
                    </a:lnT>
                    <a:lnB>
                      <a:noFill/>
                    </a:lnB>
                    <a:solidFill>
                      <a:srgbClr val="2F75B5"/>
                    </a:solidFill>
                  </a:tcPr>
                </a:tc>
                <a:tc>
                  <a:txBody>
                    <a:bodyPr/>
                    <a:lstStyle/>
                    <a:p>
                      <a:pPr algn="l" fontAlgn="b"/>
                      <a:r>
                        <a:rPr lang="es-ES" sz="1000" b="0" i="0" u="none" strike="noStrike">
                          <a:solidFill>
                            <a:srgbClr val="000000"/>
                          </a:solidFill>
                          <a:effectLst/>
                          <a:latin typeface="Calibri" panose="020F0502020204030204" pitchFamily="34" charset="0"/>
                        </a:rPr>
                        <a:t>ESPECÍFICA</a:t>
                      </a:r>
                    </a:p>
                  </a:txBody>
                  <a:tcPr marL="0" marR="0" marT="0" marB="0" anchor="b">
                    <a:lnL>
                      <a:noFill/>
                    </a:lnL>
                    <a:lnR>
                      <a:noFill/>
                    </a:lnR>
                    <a:lnT>
                      <a:noFill/>
                    </a:lnT>
                    <a:lnB>
                      <a:noFill/>
                    </a:lnB>
                    <a:solidFill>
                      <a:srgbClr val="FFE699"/>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302740"/>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79168536"/>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6873289"/>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38528559"/>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24871549"/>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331037"/>
                  </a:ext>
                </a:extLst>
              </a:tr>
              <a:tr h="179614">
                <a:tc>
                  <a:txBody>
                    <a:bodyPr/>
                    <a:lstStyle/>
                    <a:p>
                      <a:pPr algn="l" fontAlgn="b"/>
                      <a:r>
                        <a:rPr lang="es-ES" sz="1000" b="0" i="0" u="none" strike="noStrike">
                          <a:solidFill>
                            <a:srgbClr val="000000"/>
                          </a:solidFill>
                          <a:effectLst/>
                          <a:latin typeface="Calibri" panose="020F0502020204030204" pitchFamily="34" charset="0"/>
                        </a:rPr>
                        <a:t>TRAYECTO B</a:t>
                      </a:r>
                    </a:p>
                  </a:txBody>
                  <a:tcPr marL="0" marR="0" marT="0" marB="0" anchor="b">
                    <a:lnL>
                      <a:noFill/>
                    </a:lnL>
                    <a:lnR>
                      <a:noFill/>
                    </a:lnR>
                    <a:lnT>
                      <a:noFill/>
                    </a:lnT>
                    <a:lnB>
                      <a:noFill/>
                    </a:lnB>
                    <a:solidFill>
                      <a:srgbClr val="C6E0B4"/>
                    </a:solidFill>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effectLst/>
                          <a:latin typeface="Calibri" panose="020F0502020204030204" pitchFamily="34" charset="0"/>
                        </a:rPr>
                        <a:t>ENERO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FEBRERO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dirty="0">
                          <a:solidFill>
                            <a:srgbClr val="000000"/>
                          </a:solidFill>
                          <a:effectLst/>
                          <a:latin typeface="Calibri" panose="020F0502020204030204" pitchFamily="34" charset="0"/>
                        </a:rPr>
                        <a:t>MARZO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ABRIL</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MAYO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JUNIO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JULIO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AGOSTO</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SEPTIEMBRE</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OCTUBRE</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NOVIEMBRE</a:t>
                      </a:r>
                    </a:p>
                  </a:txBody>
                  <a:tcPr marL="0" marR="0" marT="0" marB="0" anchor="b">
                    <a:lnL>
                      <a:noFill/>
                    </a:lnL>
                    <a:lnR>
                      <a:noFill/>
                    </a:lnR>
                    <a:lnT>
                      <a:noFill/>
                    </a:lnT>
                    <a:lnB>
                      <a:noFill/>
                    </a:lnB>
                    <a:solidFill>
                      <a:srgbClr val="D9D9D9"/>
                    </a:solidFill>
                  </a:tcPr>
                </a:tc>
                <a:tc>
                  <a:txBody>
                    <a:bodyPr/>
                    <a:lstStyle/>
                    <a:p>
                      <a:pPr algn="l" fontAlgn="b"/>
                      <a:r>
                        <a:rPr lang="es-ES" sz="1000" b="0" i="0" u="none" strike="noStrike">
                          <a:solidFill>
                            <a:srgbClr val="000000"/>
                          </a:solidFill>
                          <a:effectLst/>
                          <a:latin typeface="Calibri" panose="020F0502020204030204" pitchFamily="34" charset="0"/>
                        </a:rPr>
                        <a:t>DICIEMBRE</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733067263"/>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04945607"/>
                  </a:ext>
                </a:extLst>
              </a:tr>
              <a:tr h="179614">
                <a:tc>
                  <a:txBody>
                    <a:bodyPr/>
                    <a:lstStyle/>
                    <a:p>
                      <a:pPr algn="l" fontAlgn="b"/>
                      <a:r>
                        <a:rPr lang="es-ES" sz="1000" b="0" i="0" u="none" strike="noStrike">
                          <a:solidFill>
                            <a:srgbClr val="000000"/>
                          </a:solidFill>
                          <a:effectLst/>
                          <a:latin typeface="Calibri" panose="020F0502020204030204" pitchFamily="34" charset="0"/>
                        </a:rPr>
                        <a:t>R1</a:t>
                      </a: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s-ES" sz="1000" b="0" i="0" u="none" strike="noStrike">
                          <a:solidFill>
                            <a:srgbClr val="000000"/>
                          </a:solidFill>
                          <a:effectLst/>
                          <a:latin typeface="Calibri" panose="020F0502020204030204" pitchFamily="34" charset="0"/>
                        </a:rPr>
                        <a:t>ESM IJ. CAR</a:t>
                      </a:r>
                    </a:p>
                  </a:txBody>
                  <a:tcPr marL="0" marR="0" marT="0" marB="0" anchor="b">
                    <a:lnL>
                      <a:noFill/>
                    </a:lnL>
                    <a:lnR>
                      <a:noFill/>
                    </a:lnR>
                    <a:lnT>
                      <a:noFill/>
                    </a:lnT>
                    <a:lnB>
                      <a:noFill/>
                    </a:lnB>
                    <a:solidFill>
                      <a:srgbClr val="00B050"/>
                    </a:solidFill>
                  </a:tcPr>
                </a:tc>
                <a:tc>
                  <a:txBody>
                    <a:bodyPr/>
                    <a:lstStyle/>
                    <a:p>
                      <a:pPr algn="l" fontAlgn="b"/>
                      <a:r>
                        <a:rPr lang="es-ES" sz="1000" b="0" i="0" u="none" strike="noStrike">
                          <a:solidFill>
                            <a:srgbClr val="000000"/>
                          </a:solidFill>
                          <a:effectLst/>
                          <a:latin typeface="Calibri" panose="020F0502020204030204" pitchFamily="34" charset="0"/>
                        </a:rPr>
                        <a:t>ESM IJ. CAR</a:t>
                      </a:r>
                    </a:p>
                  </a:txBody>
                  <a:tcPr marL="0" marR="0" marT="0" marB="0" anchor="b">
                    <a:lnL>
                      <a:noFill/>
                    </a:lnL>
                    <a:lnR>
                      <a:noFill/>
                    </a:lnR>
                    <a:lnT>
                      <a:noFill/>
                    </a:lnT>
                    <a:lnB>
                      <a:noFill/>
                    </a:lnB>
                    <a:solidFill>
                      <a:srgbClr val="00B050"/>
                    </a:solidFill>
                  </a:tcPr>
                </a:tc>
                <a:tc>
                  <a:txBody>
                    <a:bodyPr/>
                    <a:lstStyle/>
                    <a:p>
                      <a:pPr algn="l" fontAlgn="b"/>
                      <a:r>
                        <a:rPr lang="es-ES" sz="1000" b="0" i="0" u="none" strike="noStrike">
                          <a:solidFill>
                            <a:srgbClr val="000000"/>
                          </a:solidFill>
                          <a:effectLst/>
                          <a:latin typeface="Calibri" panose="020F0502020204030204" pitchFamily="34" charset="0"/>
                        </a:rPr>
                        <a:t>ESM IJ. CAR</a:t>
                      </a:r>
                    </a:p>
                  </a:txBody>
                  <a:tcPr marL="0" marR="0" marT="0" marB="0" anchor="b">
                    <a:lnL>
                      <a:noFill/>
                    </a:lnL>
                    <a:lnR>
                      <a:noFill/>
                    </a:lnR>
                    <a:lnT>
                      <a:noFill/>
                    </a:lnT>
                    <a:lnB>
                      <a:noFill/>
                    </a:lnB>
                    <a:solidFill>
                      <a:srgbClr val="00B050"/>
                    </a:solidFill>
                  </a:tcPr>
                </a:tc>
                <a:tc>
                  <a:txBody>
                    <a:bodyPr/>
                    <a:lstStyle/>
                    <a:p>
                      <a:pPr algn="l" fontAlgn="b"/>
                      <a:r>
                        <a:rPr lang="es-ES" sz="1000" b="0" i="0" u="none" strike="noStrike">
                          <a:solidFill>
                            <a:srgbClr val="000000"/>
                          </a:solidFill>
                          <a:effectLst/>
                          <a:latin typeface="Calibri" panose="020F0502020204030204" pitchFamily="34" charset="0"/>
                        </a:rPr>
                        <a:t>ESM IJ. CAR</a:t>
                      </a:r>
                    </a:p>
                  </a:txBody>
                  <a:tcPr marL="0" marR="0" marT="0" marB="0" anchor="b">
                    <a:lnL>
                      <a:noFill/>
                    </a:lnL>
                    <a:lnR>
                      <a:noFill/>
                    </a:lnR>
                    <a:lnT>
                      <a:noFill/>
                    </a:lnT>
                    <a:lnB>
                      <a:noFill/>
                    </a:lnB>
                    <a:solidFill>
                      <a:srgbClr val="00B050"/>
                    </a:solidFill>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extLst>
                  <a:ext uri="{0D108BD9-81ED-4DB2-BD59-A6C34878D82A}">
                    <a16:rowId xmlns:a16="http://schemas.microsoft.com/office/drawing/2014/main" val="4164311803"/>
                  </a:ext>
                </a:extLst>
              </a:tr>
              <a:tr h="179614">
                <a:tc>
                  <a:txBody>
                    <a:bodyPr/>
                    <a:lstStyle/>
                    <a:p>
                      <a:pPr algn="l" fontAlgn="b"/>
                      <a:r>
                        <a:rPr lang="es-ES" sz="1000" b="0" i="0" u="none" strike="noStrike">
                          <a:solidFill>
                            <a:srgbClr val="000000"/>
                          </a:solidFill>
                          <a:effectLst/>
                          <a:latin typeface="Calibri" panose="020F0502020204030204" pitchFamily="34" charset="0"/>
                        </a:rPr>
                        <a:t>R1-R2</a:t>
                      </a:r>
                    </a:p>
                  </a:txBody>
                  <a:tcPr marL="0" marR="0" marT="0" marB="0" anchor="b">
                    <a:lnL>
                      <a:noFill/>
                    </a:lnL>
                    <a:lnR>
                      <a:noFill/>
                    </a:lnR>
                    <a:lnT>
                      <a:noFill/>
                    </a:lnT>
                    <a:lnB>
                      <a:noFill/>
                    </a:lnB>
                  </a:tcPr>
                </a:tc>
                <a:tc>
                  <a:txBody>
                    <a:bodyPr/>
                    <a:lstStyle/>
                    <a:p>
                      <a:pPr algn="l" fontAlgn="b"/>
                      <a:r>
                        <a:rPr lang="es-E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CSM2 MER</a:t>
                      </a:r>
                    </a:p>
                  </a:txBody>
                  <a:tcPr marL="0" marR="0" marT="0" marB="0" anchor="b">
                    <a:lnL>
                      <a:noFill/>
                    </a:lnL>
                    <a:lnR>
                      <a:noFill/>
                    </a:lnR>
                    <a:lnT>
                      <a:noFill/>
                    </a:lnT>
                    <a:lnB>
                      <a:noFill/>
                    </a:lnB>
                    <a:solidFill>
                      <a:srgbClr val="FF0000"/>
                    </a:solidFill>
                  </a:tcPr>
                </a:tc>
                <a:tc>
                  <a:txBody>
                    <a:bodyPr/>
                    <a:lstStyle/>
                    <a:p>
                      <a:pPr algn="l" fontAlgn="b"/>
                      <a:r>
                        <a:rPr lang="es-ES" sz="1000" b="0" i="0" u="none" strike="noStrike">
                          <a:solidFill>
                            <a:srgbClr val="000000"/>
                          </a:solidFill>
                          <a:effectLst/>
                          <a:latin typeface="Calibri" panose="020F0502020204030204" pitchFamily="34" charset="0"/>
                        </a:rPr>
                        <a:t>HOSP.ADUL</a:t>
                      </a:r>
                    </a:p>
                  </a:txBody>
                  <a:tcPr marL="0" marR="0" marT="0" marB="0" anchor="b">
                    <a:lnL>
                      <a:noFill/>
                    </a:lnL>
                    <a:lnR>
                      <a:noFill/>
                    </a:lnR>
                    <a:lnT>
                      <a:noFill/>
                    </a:lnT>
                    <a:lnB>
                      <a:noFill/>
                    </a:lnB>
                    <a:solidFill>
                      <a:srgbClr val="C65911"/>
                    </a:solidFill>
                  </a:tcPr>
                </a:tc>
                <a:tc>
                  <a:txBody>
                    <a:bodyPr/>
                    <a:lstStyle/>
                    <a:p>
                      <a:pPr algn="l" fontAlgn="b"/>
                      <a:r>
                        <a:rPr lang="es-ES" sz="1000" b="0" i="0" u="none" strike="noStrike">
                          <a:solidFill>
                            <a:srgbClr val="000000"/>
                          </a:solidFill>
                          <a:effectLst/>
                          <a:latin typeface="Calibri" panose="020F0502020204030204" pitchFamily="34" charset="0"/>
                        </a:rPr>
                        <a:t>HOSP.ADUL</a:t>
                      </a:r>
                    </a:p>
                  </a:txBody>
                  <a:tcPr marL="0" marR="0" marT="0" marB="0" anchor="b">
                    <a:lnL>
                      <a:noFill/>
                    </a:lnL>
                    <a:lnR>
                      <a:noFill/>
                    </a:lnR>
                    <a:lnT>
                      <a:noFill/>
                    </a:lnT>
                    <a:lnB>
                      <a:noFill/>
                    </a:lnB>
                    <a:solidFill>
                      <a:srgbClr val="C65911"/>
                    </a:solidFill>
                  </a:tcPr>
                </a:tc>
                <a:tc>
                  <a:txBody>
                    <a:bodyPr/>
                    <a:lstStyle/>
                    <a:p>
                      <a:pPr algn="l" fontAlgn="b"/>
                      <a:r>
                        <a:rPr lang="es-ES" sz="1000" b="0" i="0" u="none" strike="noStrike">
                          <a:solidFill>
                            <a:srgbClr val="000000"/>
                          </a:solidFill>
                          <a:effectLst/>
                          <a:latin typeface="Calibri" panose="020F0502020204030204" pitchFamily="34" charset="0"/>
                        </a:rPr>
                        <a:t>ENLACE</a:t>
                      </a:r>
                    </a:p>
                  </a:txBody>
                  <a:tcPr marL="0" marR="0" marT="0" marB="0" anchor="b">
                    <a:lnL>
                      <a:noFill/>
                    </a:lnL>
                    <a:lnR>
                      <a:noFill/>
                    </a:lnR>
                    <a:lnT>
                      <a:noFill/>
                    </a:lnT>
                    <a:lnB>
                      <a:noFill/>
                    </a:lnB>
                    <a:solidFill>
                      <a:srgbClr val="F4B084"/>
                    </a:solidFill>
                  </a:tcPr>
                </a:tc>
                <a:tc>
                  <a:txBody>
                    <a:bodyPr/>
                    <a:lstStyle/>
                    <a:p>
                      <a:pPr algn="l" fontAlgn="b"/>
                      <a:r>
                        <a:rPr lang="es-ES" sz="1000" b="0" i="0" u="none" strike="noStrike">
                          <a:solidFill>
                            <a:srgbClr val="000000"/>
                          </a:solidFill>
                          <a:effectLst/>
                          <a:latin typeface="Calibri" panose="020F0502020204030204" pitchFamily="34" charset="0"/>
                        </a:rPr>
                        <a:t>ESPECÍFICA</a:t>
                      </a:r>
                    </a:p>
                  </a:txBody>
                  <a:tcPr marL="0" marR="0" marT="0" marB="0" anchor="b">
                    <a:lnL>
                      <a:noFill/>
                    </a:lnL>
                    <a:lnR>
                      <a:noFill/>
                    </a:lnR>
                    <a:lnT>
                      <a:noFill/>
                    </a:lnT>
                    <a:lnB>
                      <a:noFill/>
                    </a:lnB>
                    <a:solidFill>
                      <a:srgbClr val="FFE699"/>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tc>
                  <a:txBody>
                    <a:bodyPr/>
                    <a:lstStyle/>
                    <a:p>
                      <a:pPr algn="l" fontAlgn="b"/>
                      <a:r>
                        <a:rPr lang="es-ES" sz="1000" b="0" i="0" u="none" strike="noStrike">
                          <a:solidFill>
                            <a:srgbClr val="000000"/>
                          </a:solidFill>
                          <a:effectLst/>
                          <a:latin typeface="Calibri" panose="020F0502020204030204" pitchFamily="34" charset="0"/>
                        </a:rPr>
                        <a:t>CSM 1 ANA</a:t>
                      </a:r>
                    </a:p>
                  </a:txBody>
                  <a:tcPr marL="0" marR="0" marT="0" marB="0" anchor="b">
                    <a:lnL>
                      <a:noFill/>
                    </a:lnL>
                    <a:lnR>
                      <a:noFill/>
                    </a:lnR>
                    <a:lnT>
                      <a:noFill/>
                    </a:lnT>
                    <a:lnB>
                      <a:noFill/>
                    </a:lnB>
                    <a:solidFill>
                      <a:srgbClr val="FF5BAD"/>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extLst>
                  <a:ext uri="{0D108BD9-81ED-4DB2-BD59-A6C34878D82A}">
                    <a16:rowId xmlns:a16="http://schemas.microsoft.com/office/drawing/2014/main" val="3862081710"/>
                  </a:ext>
                </a:extLst>
              </a:tr>
              <a:tr h="179614">
                <a:tc>
                  <a:txBody>
                    <a:bodyPr/>
                    <a:lstStyle/>
                    <a:p>
                      <a:pPr algn="l" fontAlgn="b"/>
                      <a:r>
                        <a:rPr lang="es-ES" sz="1000" b="0" i="0" u="none" strike="noStrike">
                          <a:solidFill>
                            <a:srgbClr val="000000"/>
                          </a:solidFill>
                          <a:effectLst/>
                          <a:latin typeface="Calibri" panose="020F0502020204030204" pitchFamily="34" charset="0"/>
                        </a:rPr>
                        <a:t>R2-R3</a:t>
                      </a:r>
                    </a:p>
                  </a:txBody>
                  <a:tcPr marL="0" marR="0" marT="0" marB="0" anchor="b">
                    <a:lnL>
                      <a:noFill/>
                    </a:lnL>
                    <a:lnR>
                      <a:noFill/>
                    </a:lnR>
                    <a:lnT>
                      <a:noFill/>
                    </a:lnT>
                    <a:lnB>
                      <a:noFill/>
                    </a:lnB>
                  </a:tcPr>
                </a:tc>
                <a:tc>
                  <a:txBody>
                    <a:bodyPr/>
                    <a:lstStyle/>
                    <a:p>
                      <a:pPr algn="l" fontAlgn="b"/>
                      <a:r>
                        <a:rPr lang="es-E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effectLst/>
                          <a:latin typeface="Calibri" panose="020F0502020204030204" pitchFamily="34" charset="0"/>
                        </a:rPr>
                        <a:t>H. DIA ADUL</a:t>
                      </a:r>
                    </a:p>
                  </a:txBody>
                  <a:tcPr marL="0" marR="0" marT="0" marB="0" anchor="b">
                    <a:lnL>
                      <a:noFill/>
                    </a:lnL>
                    <a:lnR>
                      <a:noFill/>
                    </a:lnR>
                    <a:lnT>
                      <a:noFill/>
                    </a:lnT>
                    <a:lnB>
                      <a:noFill/>
                    </a:lnB>
                    <a:solidFill>
                      <a:srgbClr val="FFC000"/>
                    </a:solidFill>
                  </a:tcPr>
                </a:tc>
                <a:tc>
                  <a:txBody>
                    <a:bodyPr/>
                    <a:lstStyle/>
                    <a:p>
                      <a:pPr algn="l" fontAlgn="b"/>
                      <a:r>
                        <a:rPr lang="es-ES" sz="1000" b="0" i="0" u="none" strike="noStrike">
                          <a:solidFill>
                            <a:srgbClr val="000000"/>
                          </a:solidFill>
                          <a:effectLst/>
                          <a:latin typeface="Calibri" panose="020F0502020204030204" pitchFamily="34" charset="0"/>
                        </a:rPr>
                        <a:t>HOSP. IJ</a:t>
                      </a:r>
                    </a:p>
                  </a:txBody>
                  <a:tcPr marL="0" marR="0" marT="0" marB="0" anchor="b">
                    <a:lnL>
                      <a:noFill/>
                    </a:lnL>
                    <a:lnR>
                      <a:noFill/>
                    </a:lnR>
                    <a:lnT>
                      <a:noFill/>
                    </a:lnT>
                    <a:lnB>
                      <a:noFill/>
                    </a:lnB>
                    <a:solidFill>
                      <a:srgbClr val="548235"/>
                    </a:solidFill>
                  </a:tcPr>
                </a:tc>
                <a:tc>
                  <a:txBody>
                    <a:bodyPr/>
                    <a:lstStyle/>
                    <a:p>
                      <a:pPr algn="l" fontAlgn="b"/>
                      <a:r>
                        <a:rPr lang="es-ES" sz="1000" b="0" i="0" u="none" strike="noStrike">
                          <a:solidFill>
                            <a:srgbClr val="000000"/>
                          </a:solidFill>
                          <a:effectLst/>
                          <a:latin typeface="Calibri" panose="020F0502020204030204" pitchFamily="34" charset="0"/>
                        </a:rPr>
                        <a:t>HOSP. IJ</a:t>
                      </a:r>
                    </a:p>
                  </a:txBody>
                  <a:tcPr marL="0" marR="0" marT="0" marB="0" anchor="b">
                    <a:lnL>
                      <a:noFill/>
                    </a:lnL>
                    <a:lnR>
                      <a:noFill/>
                    </a:lnR>
                    <a:lnT>
                      <a:noFill/>
                    </a:lnT>
                    <a:lnB>
                      <a:noFill/>
                    </a:lnB>
                    <a:solidFill>
                      <a:srgbClr val="548235"/>
                    </a:solidFill>
                  </a:tcPr>
                </a:tc>
                <a:tc>
                  <a:txBody>
                    <a:bodyPr/>
                    <a:lstStyle/>
                    <a:p>
                      <a:pPr algn="l" fontAlgn="b"/>
                      <a:r>
                        <a:rPr lang="es-ES" sz="1000" b="0" i="0" u="none" strike="noStrike">
                          <a:solidFill>
                            <a:srgbClr val="000000"/>
                          </a:solidFill>
                          <a:effectLst/>
                          <a:latin typeface="Calibri" panose="020F0502020204030204" pitchFamily="34" charset="0"/>
                        </a:rPr>
                        <a:t>DOLOR</a:t>
                      </a:r>
                    </a:p>
                  </a:txBody>
                  <a:tcPr marL="0" marR="0" marT="0" marB="0" anchor="b">
                    <a:lnL>
                      <a:noFill/>
                    </a:lnL>
                    <a:lnR>
                      <a:noFill/>
                    </a:lnR>
                    <a:lnT>
                      <a:noFill/>
                    </a:lnT>
                    <a:lnB>
                      <a:noFill/>
                    </a:lnB>
                    <a:solidFill>
                      <a:srgbClr val="00B0F0"/>
                    </a:solidFill>
                  </a:tcPr>
                </a:tc>
                <a:tc>
                  <a:txBody>
                    <a:bodyPr/>
                    <a:lstStyle/>
                    <a:p>
                      <a:pPr algn="l" fontAlgn="b"/>
                      <a:r>
                        <a:rPr lang="es-ES" sz="1000" b="0" i="0" u="none" strike="noStrike">
                          <a:solidFill>
                            <a:srgbClr val="000000"/>
                          </a:solidFill>
                          <a:effectLst/>
                          <a:latin typeface="Calibri" panose="020F0502020204030204" pitchFamily="34" charset="0"/>
                        </a:rPr>
                        <a:t>DOLOR</a:t>
                      </a:r>
                    </a:p>
                  </a:txBody>
                  <a:tcPr marL="0" marR="0" marT="0" marB="0" anchor="b">
                    <a:lnL>
                      <a:noFill/>
                    </a:lnL>
                    <a:lnR>
                      <a:noFill/>
                    </a:lnR>
                    <a:lnT>
                      <a:noFill/>
                    </a:lnT>
                    <a:lnB>
                      <a:noFill/>
                    </a:lnB>
                    <a:solidFill>
                      <a:srgbClr val="00B0F0"/>
                    </a:solidFill>
                  </a:tcPr>
                </a:tc>
                <a:tc>
                  <a:txBody>
                    <a:bodyPr/>
                    <a:lstStyle/>
                    <a:p>
                      <a:pPr algn="l" fontAlgn="b"/>
                      <a:r>
                        <a:rPr lang="es-ES" sz="1000" b="0" i="0" u="none" strike="noStrike">
                          <a:solidFill>
                            <a:srgbClr val="000000"/>
                          </a:solidFill>
                          <a:effectLst/>
                          <a:latin typeface="Calibri" panose="020F0502020204030204" pitchFamily="34" charset="0"/>
                        </a:rPr>
                        <a:t> PRIMARIA</a:t>
                      </a:r>
                    </a:p>
                  </a:txBody>
                  <a:tcPr marL="0" marR="0" marT="0" marB="0" anchor="b">
                    <a:lnL>
                      <a:noFill/>
                    </a:lnL>
                    <a:lnR>
                      <a:noFill/>
                    </a:lnR>
                    <a:lnT>
                      <a:noFill/>
                    </a:lnT>
                    <a:lnB>
                      <a:noFill/>
                    </a:lnB>
                    <a:solidFill>
                      <a:srgbClr val="2F75B5"/>
                    </a:solidFill>
                  </a:tcPr>
                </a:tc>
                <a:tc>
                  <a:txBody>
                    <a:bodyPr/>
                    <a:lstStyle/>
                    <a:p>
                      <a:pPr algn="l" fontAlgn="b"/>
                      <a:r>
                        <a:rPr lang="es-ES" sz="1000" b="0" i="0" u="none" strike="noStrike">
                          <a:solidFill>
                            <a:srgbClr val="000000"/>
                          </a:solidFill>
                          <a:effectLst/>
                          <a:latin typeface="Calibri" panose="020F0502020204030204" pitchFamily="34" charset="0"/>
                        </a:rPr>
                        <a:t> PRIMARIA</a:t>
                      </a:r>
                    </a:p>
                  </a:txBody>
                  <a:tcPr marL="0" marR="0" marT="0" marB="0" anchor="b">
                    <a:lnL>
                      <a:noFill/>
                    </a:lnL>
                    <a:lnR>
                      <a:noFill/>
                    </a:lnR>
                    <a:lnT>
                      <a:noFill/>
                    </a:lnT>
                    <a:lnB>
                      <a:noFill/>
                    </a:lnB>
                    <a:solidFill>
                      <a:srgbClr val="2F75B5"/>
                    </a:solidFill>
                  </a:tcPr>
                </a:tc>
                <a:tc>
                  <a:txBody>
                    <a:bodyPr/>
                    <a:lstStyle/>
                    <a:p>
                      <a:pPr algn="l" fontAlgn="b"/>
                      <a:r>
                        <a:rPr lang="es-ES" sz="1000" b="0" i="0" u="none" strike="noStrike">
                          <a:solidFill>
                            <a:srgbClr val="000000"/>
                          </a:solidFill>
                          <a:effectLst/>
                          <a:latin typeface="Calibri" panose="020F0502020204030204" pitchFamily="34" charset="0"/>
                        </a:rPr>
                        <a:t>HOSP DOM</a:t>
                      </a:r>
                    </a:p>
                  </a:txBody>
                  <a:tcPr marL="0" marR="0" marT="0" marB="0" anchor="b">
                    <a:lnL>
                      <a:noFill/>
                    </a:lnL>
                    <a:lnR>
                      <a:noFill/>
                    </a:lnR>
                    <a:lnT>
                      <a:noFill/>
                    </a:lnT>
                    <a:lnB>
                      <a:noFill/>
                    </a:lnB>
                    <a:solidFill>
                      <a:srgbClr val="E2EFDA"/>
                    </a:solidFill>
                  </a:tcPr>
                </a:tc>
                <a:tc>
                  <a:txBody>
                    <a:bodyPr/>
                    <a:lstStyle/>
                    <a:p>
                      <a:pPr algn="l" fontAlgn="b"/>
                      <a:r>
                        <a:rPr lang="es-ES" sz="1000" b="0" i="0" u="none" strike="noStrike">
                          <a:solidFill>
                            <a:srgbClr val="000000"/>
                          </a:solidFill>
                          <a:effectLst/>
                          <a:latin typeface="Calibri" panose="020F0502020204030204" pitchFamily="34" charset="0"/>
                        </a:rPr>
                        <a:t>HOSP DOM</a:t>
                      </a:r>
                    </a:p>
                  </a:txBody>
                  <a:tcPr marL="0" marR="0" marT="0" marB="0" anchor="b">
                    <a:lnL>
                      <a:noFill/>
                    </a:lnL>
                    <a:lnR>
                      <a:noFill/>
                    </a:lnR>
                    <a:lnT>
                      <a:noFill/>
                    </a:lnT>
                    <a:lnB>
                      <a:noFill/>
                    </a:lnB>
                    <a:solidFill>
                      <a:srgbClr val="E2EFDA"/>
                    </a:solidFill>
                  </a:tcPr>
                </a:tc>
                <a:extLst>
                  <a:ext uri="{0D108BD9-81ED-4DB2-BD59-A6C34878D82A}">
                    <a16:rowId xmlns:a16="http://schemas.microsoft.com/office/drawing/2014/main" val="592060670"/>
                  </a:ext>
                </a:extLst>
              </a:tr>
              <a:tr h="179614">
                <a:tc>
                  <a:txBody>
                    <a:bodyPr/>
                    <a:lstStyle/>
                    <a:p>
                      <a:pPr algn="l" fontAlgn="b"/>
                      <a:r>
                        <a:rPr lang="es-ES" sz="1000" b="0" i="0" u="none" strike="noStrike">
                          <a:solidFill>
                            <a:srgbClr val="000000"/>
                          </a:solidFill>
                          <a:effectLst/>
                          <a:latin typeface="Calibri" panose="020F0502020204030204" pitchFamily="34" charset="0"/>
                        </a:rPr>
                        <a:t>R3-R4</a:t>
                      </a:r>
                    </a:p>
                  </a:txBody>
                  <a:tcPr marL="0" marR="0" marT="0" marB="0" anchor="b">
                    <a:lnL>
                      <a:noFill/>
                    </a:lnL>
                    <a:lnR>
                      <a:noFill/>
                    </a:lnR>
                    <a:lnT>
                      <a:noFill/>
                    </a:lnT>
                    <a:lnB>
                      <a:noFill/>
                    </a:lnB>
                  </a:tcPr>
                </a:tc>
                <a:tc>
                  <a:txBody>
                    <a:bodyPr/>
                    <a:lstStyle/>
                    <a:p>
                      <a:pPr algn="l" fontAlgn="b"/>
                      <a:r>
                        <a:rPr lang="es-ES" sz="1000" b="0" i="0" u="none" strike="noStrike" dirty="0">
                          <a:solidFill>
                            <a:srgbClr val="FF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H. DIA IJ</a:t>
                      </a:r>
                    </a:p>
                  </a:txBody>
                  <a:tcPr marL="0" marR="0" marT="0" marB="0" anchor="b">
                    <a:lnL>
                      <a:noFill/>
                    </a:lnL>
                    <a:lnR>
                      <a:noFill/>
                    </a:lnR>
                    <a:lnT>
                      <a:noFill/>
                    </a:lnT>
                    <a:lnB>
                      <a:noFill/>
                    </a:lnB>
                    <a:solidFill>
                      <a:srgbClr val="A9D08E"/>
                    </a:solidFill>
                  </a:tcPr>
                </a:tc>
                <a:tc>
                  <a:txBody>
                    <a:bodyPr/>
                    <a:lstStyle/>
                    <a:p>
                      <a:pPr algn="l" fontAlgn="b"/>
                      <a:r>
                        <a:rPr lang="es-ES" sz="1000" b="0" i="0" u="none" strike="noStrike">
                          <a:solidFill>
                            <a:srgbClr val="000000"/>
                          </a:solidFill>
                          <a:effectLst/>
                          <a:latin typeface="Calibri" panose="020F0502020204030204" pitchFamily="34" charset="0"/>
                        </a:rPr>
                        <a:t>H. DIA IJ</a:t>
                      </a:r>
                    </a:p>
                  </a:txBody>
                  <a:tcPr marL="0" marR="0" marT="0" marB="0" anchor="b">
                    <a:lnL>
                      <a:noFill/>
                    </a:lnL>
                    <a:lnR>
                      <a:noFill/>
                    </a:lnR>
                    <a:lnT>
                      <a:noFill/>
                    </a:lnT>
                    <a:lnB>
                      <a:noFill/>
                    </a:lnB>
                    <a:solidFill>
                      <a:srgbClr val="A9D08E"/>
                    </a:solidFill>
                  </a:tcPr>
                </a:tc>
                <a:tc>
                  <a:txBody>
                    <a:bodyPr/>
                    <a:lstStyle/>
                    <a:p>
                      <a:pPr algn="l" fontAlgn="b"/>
                      <a:r>
                        <a:rPr lang="es-ES" sz="1000" b="0" i="0" u="none" strike="noStrike">
                          <a:solidFill>
                            <a:srgbClr val="000000"/>
                          </a:solidFill>
                          <a:effectLst/>
                          <a:latin typeface="Calibri" panose="020F0502020204030204" pitchFamily="34" charset="0"/>
                        </a:rPr>
                        <a:t>CRPS</a:t>
                      </a:r>
                    </a:p>
                  </a:txBody>
                  <a:tcPr marL="0" marR="0" marT="0" marB="0" anchor="b">
                    <a:lnL>
                      <a:noFill/>
                    </a:lnL>
                    <a:lnR>
                      <a:noFill/>
                    </a:lnR>
                    <a:lnT>
                      <a:noFill/>
                    </a:lnT>
                    <a:lnB>
                      <a:noFill/>
                    </a:lnB>
                    <a:solidFill>
                      <a:srgbClr val="B4C6E7"/>
                    </a:solidFill>
                  </a:tcPr>
                </a:tc>
                <a:tc>
                  <a:txBody>
                    <a:bodyPr/>
                    <a:lstStyle/>
                    <a:p>
                      <a:pPr algn="l" fontAlgn="b"/>
                      <a:r>
                        <a:rPr lang="es-ES" sz="1000" b="0" i="0" u="none" strike="noStrike">
                          <a:solidFill>
                            <a:srgbClr val="000000"/>
                          </a:solidFill>
                          <a:effectLst/>
                          <a:latin typeface="Calibri" panose="020F0502020204030204" pitchFamily="34" charset="0"/>
                        </a:rPr>
                        <a:t>CRPS</a:t>
                      </a:r>
                    </a:p>
                  </a:txBody>
                  <a:tcPr marL="0" marR="0" marT="0" marB="0" anchor="b">
                    <a:lnL>
                      <a:noFill/>
                    </a:lnL>
                    <a:lnR>
                      <a:noFill/>
                    </a:lnR>
                    <a:lnT>
                      <a:noFill/>
                    </a:lnT>
                    <a:lnB>
                      <a:noFill/>
                    </a:lnB>
                    <a:solidFill>
                      <a:srgbClr val="B4C6E7"/>
                    </a:solidFill>
                  </a:tcPr>
                </a:tc>
                <a:tc>
                  <a:txBody>
                    <a:bodyPr/>
                    <a:lstStyle/>
                    <a:p>
                      <a:pPr algn="l" fontAlgn="b"/>
                      <a:r>
                        <a:rPr lang="es-ES" sz="1000" b="0" i="0" u="none" strike="noStrike">
                          <a:solidFill>
                            <a:srgbClr val="000000"/>
                          </a:solidFill>
                          <a:effectLst/>
                          <a:latin typeface="Calibri" panose="020F0502020204030204" pitchFamily="34" charset="0"/>
                        </a:rPr>
                        <a:t>UFAC</a:t>
                      </a:r>
                    </a:p>
                  </a:txBody>
                  <a:tcPr marL="0" marR="0" marT="0" marB="0" anchor="b">
                    <a:lnL>
                      <a:noFill/>
                    </a:lnL>
                    <a:lnR>
                      <a:noFill/>
                    </a:lnR>
                    <a:lnT>
                      <a:noFill/>
                    </a:lnT>
                    <a:lnB>
                      <a:noFill/>
                    </a:lnB>
                    <a:solidFill>
                      <a:srgbClr val="7030A0"/>
                    </a:solidFill>
                  </a:tcPr>
                </a:tc>
                <a:tc>
                  <a:txBody>
                    <a:bodyPr/>
                    <a:lstStyle/>
                    <a:p>
                      <a:pPr algn="l" fontAlgn="b"/>
                      <a:r>
                        <a:rPr lang="es-ES" sz="1000" b="0" i="0" u="none" strike="noStrike">
                          <a:solidFill>
                            <a:srgbClr val="000000"/>
                          </a:solidFill>
                          <a:effectLst/>
                          <a:latin typeface="Calibri" panose="020F0502020204030204" pitchFamily="34" charset="0"/>
                        </a:rPr>
                        <a:t>UFAC</a:t>
                      </a:r>
                    </a:p>
                  </a:txBody>
                  <a:tcPr marL="0" marR="0" marT="0" marB="0" anchor="b">
                    <a:lnL>
                      <a:noFill/>
                    </a:lnL>
                    <a:lnR>
                      <a:noFill/>
                    </a:lnR>
                    <a:lnT>
                      <a:noFill/>
                    </a:lnT>
                    <a:lnB>
                      <a:noFill/>
                    </a:lnB>
                    <a:solidFill>
                      <a:srgbClr val="7030A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ADICCIONES</a:t>
                      </a:r>
                    </a:p>
                  </a:txBody>
                  <a:tcPr marL="0" marR="0" marT="0" marB="0" anchor="b">
                    <a:lnL>
                      <a:noFill/>
                    </a:lnL>
                    <a:lnR>
                      <a:noFill/>
                    </a:lnR>
                    <a:lnT>
                      <a:noFill/>
                    </a:lnT>
                    <a:lnB>
                      <a:noFill/>
                    </a:lnB>
                    <a:solidFill>
                      <a:srgbClr val="BDD7EE"/>
                    </a:solidFill>
                  </a:tcPr>
                </a:tc>
                <a:tc>
                  <a:txBody>
                    <a:bodyPr/>
                    <a:lstStyle/>
                    <a:p>
                      <a:pPr algn="l" fontAlgn="b"/>
                      <a:r>
                        <a:rPr lang="es-ES" sz="1000" b="0" i="0" u="none" strike="noStrike">
                          <a:solidFill>
                            <a:srgbClr val="000000"/>
                          </a:solidFill>
                          <a:effectLst/>
                          <a:latin typeface="Calibri" panose="020F0502020204030204" pitchFamily="34" charset="0"/>
                        </a:rPr>
                        <a:t>ADICCIONES</a:t>
                      </a:r>
                    </a:p>
                  </a:txBody>
                  <a:tcPr marL="0" marR="0" marT="0" marB="0" anchor="b">
                    <a:lnL>
                      <a:noFill/>
                    </a:lnL>
                    <a:lnR>
                      <a:noFill/>
                    </a:lnR>
                    <a:lnT>
                      <a:noFill/>
                    </a:lnT>
                    <a:lnB>
                      <a:noFill/>
                    </a:lnB>
                    <a:solidFill>
                      <a:srgbClr val="BDD7EE"/>
                    </a:solidFill>
                  </a:tcPr>
                </a:tc>
                <a:tc>
                  <a:txBody>
                    <a:bodyPr/>
                    <a:lstStyle/>
                    <a:p>
                      <a:pPr algn="l" fontAlgn="b"/>
                      <a:r>
                        <a:rPr lang="es-ES" sz="1000" b="0" i="0" u="none" strike="noStrike">
                          <a:solidFill>
                            <a:srgbClr val="000000"/>
                          </a:solidFill>
                          <a:effectLst/>
                          <a:latin typeface="Calibri" panose="020F0502020204030204" pitchFamily="34" charset="0"/>
                        </a:rPr>
                        <a:t>ESPECÍFICA</a:t>
                      </a:r>
                    </a:p>
                  </a:txBody>
                  <a:tcPr marL="0" marR="0" marT="0" marB="0" anchor="b">
                    <a:lnL>
                      <a:noFill/>
                    </a:lnL>
                    <a:lnR>
                      <a:noFill/>
                    </a:lnR>
                    <a:lnT>
                      <a:noFill/>
                    </a:lnT>
                    <a:lnB>
                      <a:noFill/>
                    </a:lnB>
                    <a:solidFill>
                      <a:srgbClr val="FFE699"/>
                    </a:solidFill>
                  </a:tcPr>
                </a:tc>
                <a:extLst>
                  <a:ext uri="{0D108BD9-81ED-4DB2-BD59-A6C34878D82A}">
                    <a16:rowId xmlns:a16="http://schemas.microsoft.com/office/drawing/2014/main" val="3019524422"/>
                  </a:ext>
                </a:extLst>
              </a:tr>
              <a:tr h="179614">
                <a:tc>
                  <a:txBody>
                    <a:bodyPr/>
                    <a:lstStyle/>
                    <a:p>
                      <a:pPr algn="l" fontAlgn="b"/>
                      <a:r>
                        <a:rPr lang="es-ES" sz="1000" b="0" i="0" u="none" strike="noStrike">
                          <a:solidFill>
                            <a:srgbClr val="000000"/>
                          </a:solidFill>
                          <a:effectLst/>
                          <a:latin typeface="Calibri" panose="020F0502020204030204" pitchFamily="34" charset="0"/>
                        </a:rPr>
                        <a:t>R4</a:t>
                      </a:r>
                    </a:p>
                  </a:txBody>
                  <a:tcPr marL="0" marR="0" marT="0" marB="0" anchor="b">
                    <a:lnL>
                      <a:noFill/>
                    </a:lnL>
                    <a:lnR>
                      <a:noFill/>
                    </a:lnR>
                    <a:lnT>
                      <a:noFill/>
                    </a:lnT>
                    <a:lnB>
                      <a:noFill/>
                    </a:lnB>
                  </a:tcPr>
                </a:tc>
                <a:tc>
                  <a:txBody>
                    <a:bodyPr/>
                    <a:lstStyle/>
                    <a:p>
                      <a:pPr algn="l" fontAlgn="b"/>
                      <a:r>
                        <a:rPr lang="es-ES" sz="1000" b="0" i="0" u="none" strike="noStrike" dirty="0">
                          <a:solidFill>
                            <a:srgbClr val="FF0000"/>
                          </a:solidFill>
                          <a:effectLst/>
                          <a:latin typeface="Calibri" panose="020F0502020204030204" pitchFamily="34" charset="0"/>
                        </a:rPr>
                        <a:t> </a:t>
                      </a:r>
                    </a:p>
                  </a:txBody>
                  <a:tcPr marL="0" marR="0" marT="0" marB="0" anchor="b">
                    <a:lnL>
                      <a:noFill/>
                    </a:lnL>
                    <a:lnR>
                      <a:noFill/>
                    </a:lnR>
                    <a:lnT>
                      <a:noFill/>
                    </a:lnT>
                    <a:lnB>
                      <a:noFill/>
                    </a:lnB>
                    <a:solidFill>
                      <a:schemeClr val="bg1">
                        <a:lumMod val="85000"/>
                      </a:schemeClr>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EXTERNA</a:t>
                      </a:r>
                    </a:p>
                  </a:txBody>
                  <a:tcPr marL="0" marR="0" marT="0" marB="0" anchor="b">
                    <a:lnL>
                      <a:noFill/>
                    </a:lnL>
                    <a:lnR>
                      <a:noFill/>
                    </a:lnR>
                    <a:lnT>
                      <a:noFill/>
                    </a:lnT>
                    <a:lnB>
                      <a:noFill/>
                    </a:lnB>
                    <a:solidFill>
                      <a:srgbClr val="FFFF00"/>
                    </a:solidFill>
                  </a:tcPr>
                </a:tc>
                <a:tc>
                  <a:txBody>
                    <a:bodyPr/>
                    <a:lstStyle/>
                    <a:p>
                      <a:pPr algn="l" fontAlgn="b"/>
                      <a:r>
                        <a:rPr lang="es-ES" sz="1000" b="0" i="0" u="none" strike="noStrike">
                          <a:solidFill>
                            <a:srgbClr val="000000"/>
                          </a:solidFill>
                          <a:effectLst/>
                          <a:latin typeface="Calibri" panose="020F0502020204030204" pitchFamily="34" charset="0"/>
                        </a:rPr>
                        <a:t>ESPECÍFICA</a:t>
                      </a:r>
                    </a:p>
                  </a:txBody>
                  <a:tcPr marL="0" marR="0" marT="0" marB="0" anchor="b">
                    <a:lnL>
                      <a:noFill/>
                    </a:lnL>
                    <a:lnR>
                      <a:noFill/>
                    </a:lnR>
                    <a:lnT>
                      <a:noFill/>
                    </a:lnT>
                    <a:lnB>
                      <a:noFill/>
                    </a:lnB>
                    <a:solidFill>
                      <a:srgbClr val="FFE699"/>
                    </a:solidFill>
                  </a:tcPr>
                </a:tc>
                <a:tc>
                  <a:txBody>
                    <a:bodyPr/>
                    <a:lstStyle/>
                    <a:p>
                      <a:pPr algn="l" fontAlgn="b"/>
                      <a:r>
                        <a:rPr lang="es-ES" sz="1000" b="0" i="0" u="none" strike="noStrike">
                          <a:solidFill>
                            <a:srgbClr val="000000"/>
                          </a:solidFill>
                          <a:effectLst/>
                          <a:latin typeface="Calibri" panose="020F0502020204030204" pitchFamily="34" charset="0"/>
                        </a:rPr>
                        <a:t>CSM1 ANTIA</a:t>
                      </a:r>
                    </a:p>
                  </a:txBody>
                  <a:tcPr marL="0" marR="0" marT="0" marB="0" anchor="b">
                    <a:lnL>
                      <a:noFill/>
                    </a:lnL>
                    <a:lnR>
                      <a:noFill/>
                    </a:lnR>
                    <a:lnT>
                      <a:noFill/>
                    </a:lnT>
                    <a:lnB>
                      <a:noFill/>
                    </a:lnB>
                    <a:solidFill>
                      <a:srgbClr val="FFBDDE"/>
                    </a:solidFill>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73690269"/>
                  </a:ext>
                </a:extLst>
              </a:tr>
              <a:tr h="179614">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42625620"/>
                  </a:ext>
                </a:extLst>
              </a:tr>
            </a:tbl>
          </a:graphicData>
        </a:graphic>
      </p:graphicFrame>
      <p:pic>
        <p:nvPicPr>
          <p:cNvPr id="9" name="Audio 8">
            <a:hlinkClick r:id="" action="ppaction://media"/>
            <a:extLst>
              <a:ext uri="{FF2B5EF4-FFF2-40B4-BE49-F238E27FC236}">
                <a16:creationId xmlns:a16="http://schemas.microsoft.com/office/drawing/2014/main" id="{0CBF7400-BD1A-80BA-5EC3-0969EFC0743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32110085"/>
      </p:ext>
    </p:extLst>
  </p:cSld>
  <p:clrMapOvr>
    <a:masterClrMapping/>
  </p:clrMapOvr>
  <mc:AlternateContent xmlns:mc="http://schemas.openxmlformats.org/markup-compatibility/2006">
    <mc:Choice xmlns:p14="http://schemas.microsoft.com/office/powerpoint/2010/main" Requires="p14">
      <p:transition spd="slow" p14:dur="2000" advTm="16765"/>
    </mc:Choice>
    <mc:Fallback>
      <p:transition spd="slow" advTm="16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00209-1029-4EE2-ACE6-E6BA56B87F2D}"/>
              </a:ext>
            </a:extLst>
          </p:cNvPr>
          <p:cNvSpPr>
            <a:spLocks noGrp="1"/>
          </p:cNvSpPr>
          <p:nvPr>
            <p:ph type="title"/>
          </p:nvPr>
        </p:nvSpPr>
        <p:spPr/>
        <p:txBody>
          <a:bodyPr/>
          <a:lstStyle/>
          <a:p>
            <a:r>
              <a:rPr lang="es-ES"/>
              <a:t>Atención continuada</a:t>
            </a:r>
          </a:p>
        </p:txBody>
      </p:sp>
      <p:sp>
        <p:nvSpPr>
          <p:cNvPr id="3" name="Marcador de contenido 2">
            <a:extLst>
              <a:ext uri="{FF2B5EF4-FFF2-40B4-BE49-F238E27FC236}">
                <a16:creationId xmlns:a16="http://schemas.microsoft.com/office/drawing/2014/main" id="{9EA3A2BF-1A32-4AE0-9177-6B03E3667795}"/>
              </a:ext>
            </a:extLst>
          </p:cNvPr>
          <p:cNvSpPr>
            <a:spLocks noGrp="1"/>
          </p:cNvSpPr>
          <p:nvPr>
            <p:ph idx="1"/>
          </p:nvPr>
        </p:nvSpPr>
        <p:spPr/>
        <p:txBody>
          <a:bodyPr vert="horz" lIns="91440" tIns="45720" rIns="91440" bIns="45720" rtlCol="0" anchor="t">
            <a:normAutofit/>
          </a:bodyPr>
          <a:lstStyle/>
          <a:p>
            <a:pPr marL="0" indent="0">
              <a:buNone/>
            </a:pPr>
            <a:r>
              <a:rPr lang="es-ES" sz="2000" dirty="0"/>
              <a:t>32 horas/mes, en 8 tardes</a:t>
            </a:r>
          </a:p>
        </p:txBody>
      </p:sp>
      <p:graphicFrame>
        <p:nvGraphicFramePr>
          <p:cNvPr id="6" name="Diagrama 6">
            <a:extLst>
              <a:ext uri="{FF2B5EF4-FFF2-40B4-BE49-F238E27FC236}">
                <a16:creationId xmlns:a16="http://schemas.microsoft.com/office/drawing/2014/main" id="{10F6D0D7-8390-4F9E-9236-B1783165B114}"/>
              </a:ext>
            </a:extLst>
          </p:cNvPr>
          <p:cNvGraphicFramePr/>
          <p:nvPr>
            <p:extLst>
              <p:ext uri="{D42A27DB-BD31-4B8C-83A1-F6EECF244321}">
                <p14:modId xmlns:p14="http://schemas.microsoft.com/office/powerpoint/2010/main" val="2070085801"/>
              </p:ext>
            </p:extLst>
          </p:nvPr>
        </p:nvGraphicFramePr>
        <p:xfrm>
          <a:off x="1914071" y="2643416"/>
          <a:ext cx="8354781" cy="38390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Audio 10">
            <a:hlinkClick r:id="" action="ppaction://media"/>
            <a:extLst>
              <a:ext uri="{FF2B5EF4-FFF2-40B4-BE49-F238E27FC236}">
                <a16:creationId xmlns:a16="http://schemas.microsoft.com/office/drawing/2014/main" id="{CF95E396-1B4A-A7DD-05A4-0CB3B183FFDA}"/>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25810809"/>
      </p:ext>
    </p:extLst>
  </p:cSld>
  <p:clrMapOvr>
    <a:masterClrMapping/>
  </p:clrMapOvr>
  <mc:AlternateContent xmlns:mc="http://schemas.openxmlformats.org/markup-compatibility/2006">
    <mc:Choice xmlns:p14="http://schemas.microsoft.com/office/powerpoint/2010/main" Requires="p14">
      <p:transition spd="slow" p14:dur="2000" advTm="36536"/>
    </mc:Choice>
    <mc:Fallback>
      <p:transition spd="slow" advTm="36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C147D353-9B3D-4A5A-A62A-827343D82C4C}"/>
              </a:ext>
            </a:extLst>
          </p:cNvPr>
          <p:cNvSpPr>
            <a:spLocks noGrp="1"/>
          </p:cNvSpPr>
          <p:nvPr>
            <p:ph type="title"/>
          </p:nvPr>
        </p:nvSpPr>
        <p:spPr>
          <a:xfrm>
            <a:off x="669036" y="1000370"/>
            <a:ext cx="3947692" cy="4857262"/>
          </a:xfrm>
        </p:spPr>
        <p:txBody>
          <a:bodyPr>
            <a:normAutofit/>
          </a:bodyPr>
          <a:lstStyle/>
          <a:p>
            <a:pPr algn="r"/>
            <a:r>
              <a:rPr lang="es-ES" sz="4400" dirty="0">
                <a:solidFill>
                  <a:srgbClr val="FFFFFF"/>
                </a:solidFill>
              </a:rPr>
              <a:t>Docencia transversal del servicio de Psiquiatría</a:t>
            </a:r>
          </a:p>
        </p:txBody>
      </p:sp>
      <p:sp>
        <p:nvSpPr>
          <p:cNvPr id="3" name="Marcador de contenido 2">
            <a:extLst>
              <a:ext uri="{FF2B5EF4-FFF2-40B4-BE49-F238E27FC236}">
                <a16:creationId xmlns:a16="http://schemas.microsoft.com/office/drawing/2014/main" id="{CAC50C29-CB8F-4062-B3B6-C9FE1210D3B1}"/>
              </a:ext>
            </a:extLst>
          </p:cNvPr>
          <p:cNvSpPr>
            <a:spLocks noGrp="1"/>
          </p:cNvSpPr>
          <p:nvPr>
            <p:ph idx="1"/>
          </p:nvPr>
        </p:nvSpPr>
        <p:spPr>
          <a:xfrm>
            <a:off x="4963691" y="1000370"/>
            <a:ext cx="6212310" cy="4857262"/>
          </a:xfrm>
        </p:spPr>
        <p:txBody>
          <a:bodyPr anchor="ctr">
            <a:normAutofit/>
          </a:bodyPr>
          <a:lstStyle/>
          <a:p>
            <a:pPr marL="0" indent="0">
              <a:buNone/>
            </a:pPr>
            <a:r>
              <a:rPr lang="es-ES" sz="2000" dirty="0">
                <a:solidFill>
                  <a:srgbClr val="FFFFFF"/>
                </a:solidFill>
              </a:rPr>
              <a:t>Sesiones clínicas del Servicio de Psiquiatría (semanales)</a:t>
            </a:r>
          </a:p>
          <a:p>
            <a:r>
              <a:rPr lang="es-ES" sz="2000" dirty="0">
                <a:solidFill>
                  <a:srgbClr val="FFFFFF"/>
                </a:solidFill>
              </a:rPr>
              <a:t>Cada residente realiza aproximadamente 2/año</a:t>
            </a:r>
          </a:p>
          <a:p>
            <a:r>
              <a:rPr lang="es-ES" sz="2000" dirty="0">
                <a:solidFill>
                  <a:srgbClr val="FFFFFF"/>
                </a:solidFill>
              </a:rPr>
              <a:t>Sesiones de Hospitalización (semanales) Asistencia durante R3 y R4</a:t>
            </a:r>
          </a:p>
          <a:p>
            <a:r>
              <a:rPr lang="es-ES" sz="2000" dirty="0">
                <a:solidFill>
                  <a:srgbClr val="FFFFFF"/>
                </a:solidFill>
              </a:rPr>
              <a:t>Otros cursos del servicio de Psiquiatría</a:t>
            </a:r>
          </a:p>
          <a:p>
            <a:r>
              <a:rPr lang="es-ES" sz="2000" dirty="0">
                <a:solidFill>
                  <a:srgbClr val="FFFFFF"/>
                </a:solidFill>
              </a:rPr>
              <a:t>Otros cursos del portal de formación de Castilla y León</a:t>
            </a:r>
          </a:p>
          <a:p>
            <a:pPr marL="0" indent="0">
              <a:buClr>
                <a:srgbClr val="262626"/>
              </a:buClr>
              <a:buNone/>
            </a:pPr>
            <a:endParaRPr lang="es-ES" sz="2000" dirty="0">
              <a:solidFill>
                <a:srgbClr val="FFFFFF"/>
              </a:solidFill>
            </a:endParaRPr>
          </a:p>
        </p:txBody>
      </p:sp>
      <p:pic>
        <p:nvPicPr>
          <p:cNvPr id="16" name="Audio 15">
            <a:hlinkClick r:id="" action="ppaction://media"/>
            <a:extLst>
              <a:ext uri="{FF2B5EF4-FFF2-40B4-BE49-F238E27FC236}">
                <a16:creationId xmlns:a16="http://schemas.microsoft.com/office/drawing/2014/main" id="{ECF06C3D-2C13-C40E-D3AA-77A4E047B91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96958320"/>
      </p:ext>
    </p:extLst>
  </p:cSld>
  <p:clrMapOvr>
    <a:masterClrMapping/>
  </p:clrMapOvr>
  <mc:AlternateContent xmlns:mc="http://schemas.openxmlformats.org/markup-compatibility/2006">
    <mc:Choice xmlns:p14="http://schemas.microsoft.com/office/powerpoint/2010/main" Requires="p14">
      <p:transition spd="slow" p14:dur="2000" advTm="28599"/>
    </mc:Choice>
    <mc:Fallback>
      <p:transition spd="slow" advTm="28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txBody>
          <a:bodyPr/>
          <a:lstStyle/>
          <a:p>
            <a:endParaRPr lang="es-ES"/>
          </a:p>
        </p:txBody>
      </p:sp>
      <p:sp>
        <p:nvSpPr>
          <p:cNvPr id="2" name="Título 1">
            <a:extLst>
              <a:ext uri="{FF2B5EF4-FFF2-40B4-BE49-F238E27FC236}">
                <a16:creationId xmlns:a16="http://schemas.microsoft.com/office/drawing/2014/main" id="{C147D353-9B3D-4A5A-A62A-827343D82C4C}"/>
              </a:ext>
            </a:extLst>
          </p:cNvPr>
          <p:cNvSpPr>
            <a:spLocks noGrp="1"/>
          </p:cNvSpPr>
          <p:nvPr>
            <p:ph type="title"/>
          </p:nvPr>
        </p:nvSpPr>
        <p:spPr>
          <a:xfrm>
            <a:off x="669036" y="1000370"/>
            <a:ext cx="3947692" cy="4857262"/>
          </a:xfrm>
        </p:spPr>
        <p:txBody>
          <a:bodyPr>
            <a:normAutofit/>
          </a:bodyPr>
          <a:lstStyle/>
          <a:p>
            <a:pPr algn="r"/>
            <a:r>
              <a:rPr lang="es-ES" sz="4400" dirty="0">
                <a:solidFill>
                  <a:srgbClr val="FFFFFF"/>
                </a:solidFill>
              </a:rPr>
              <a:t>Docencia PIR</a:t>
            </a:r>
          </a:p>
        </p:txBody>
      </p:sp>
      <p:sp>
        <p:nvSpPr>
          <p:cNvPr id="3" name="Marcador de contenido 2">
            <a:extLst>
              <a:ext uri="{FF2B5EF4-FFF2-40B4-BE49-F238E27FC236}">
                <a16:creationId xmlns:a16="http://schemas.microsoft.com/office/drawing/2014/main" id="{CAC50C29-CB8F-4062-B3B6-C9FE1210D3B1}"/>
              </a:ext>
            </a:extLst>
          </p:cNvPr>
          <p:cNvSpPr>
            <a:spLocks noGrp="1"/>
          </p:cNvSpPr>
          <p:nvPr>
            <p:ph idx="1"/>
          </p:nvPr>
        </p:nvSpPr>
        <p:spPr>
          <a:xfrm>
            <a:off x="4963691" y="1000370"/>
            <a:ext cx="6212310" cy="4857262"/>
          </a:xfrm>
        </p:spPr>
        <p:txBody>
          <a:bodyPr anchor="ctr">
            <a:normAutofit/>
          </a:bodyPr>
          <a:lstStyle/>
          <a:p>
            <a:pPr marL="0" indent="0">
              <a:buNone/>
            </a:pPr>
            <a:r>
              <a:rPr lang="es-ES" sz="2000" dirty="0">
                <a:solidFill>
                  <a:srgbClr val="FFFFFF"/>
                </a:solidFill>
              </a:rPr>
              <a:t>Día semanal dedicado a la docencia específica en Psicología:</a:t>
            </a:r>
          </a:p>
          <a:p>
            <a:r>
              <a:rPr lang="es-ES" sz="2000" dirty="0">
                <a:solidFill>
                  <a:srgbClr val="FFFFFF"/>
                </a:solidFill>
              </a:rPr>
              <a:t>Sesión formativa impartida por un adjunto</a:t>
            </a:r>
          </a:p>
          <a:p>
            <a:r>
              <a:rPr lang="es-ES" sz="2000" dirty="0">
                <a:solidFill>
                  <a:srgbClr val="FFFFFF"/>
                </a:solidFill>
              </a:rPr>
              <a:t>Análisis psicológico de artículos, podcast y películas de interés</a:t>
            </a:r>
          </a:p>
          <a:p>
            <a:r>
              <a:rPr lang="es-ES" sz="2000" dirty="0">
                <a:solidFill>
                  <a:srgbClr val="FFFFFF"/>
                </a:solidFill>
              </a:rPr>
              <a:t>Supervisión de casos y de grupos terapéuticos</a:t>
            </a:r>
          </a:p>
          <a:p>
            <a:pPr marL="0" indent="0">
              <a:buNone/>
            </a:pPr>
            <a:r>
              <a:rPr lang="es-ES" sz="2000" dirty="0">
                <a:solidFill>
                  <a:srgbClr val="FFFFFF"/>
                </a:solidFill>
              </a:rPr>
              <a:t>Jornadas monográficas organizadas por Psicología del hospital.</a:t>
            </a:r>
          </a:p>
          <a:p>
            <a:pPr marL="0" indent="0">
              <a:buNone/>
            </a:pPr>
            <a:r>
              <a:rPr lang="es-ES" sz="2000" dirty="0">
                <a:solidFill>
                  <a:srgbClr val="FFFFFF"/>
                </a:solidFill>
              </a:rPr>
              <a:t>Otros cursos específicos de Psicología del portal de formación de Castilla y León</a:t>
            </a:r>
          </a:p>
        </p:txBody>
      </p:sp>
      <p:pic>
        <p:nvPicPr>
          <p:cNvPr id="11" name="Audio 10">
            <a:hlinkClick r:id="" action="ppaction://media"/>
            <a:extLst>
              <a:ext uri="{FF2B5EF4-FFF2-40B4-BE49-F238E27FC236}">
                <a16:creationId xmlns:a16="http://schemas.microsoft.com/office/drawing/2014/main" id="{75E87982-CB40-18E6-BFB1-DDBA9BF463F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80031380"/>
      </p:ext>
    </p:extLst>
  </p:cSld>
  <p:clrMapOvr>
    <a:masterClrMapping/>
  </p:clrMapOvr>
  <mc:AlternateContent xmlns:mc="http://schemas.openxmlformats.org/markup-compatibility/2006">
    <mc:Choice xmlns:p14="http://schemas.microsoft.com/office/powerpoint/2010/main" Requires="p14">
      <p:transition spd="slow" p14:dur="2000" advTm="40567"/>
    </mc:Choice>
    <mc:Fallback>
      <p:transition spd="slow" advTm="40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TF00001246</Template>
  <TotalTime>321</TotalTime>
  <Words>1684</Words>
  <Application>Microsoft Office PowerPoint</Application>
  <PresentationFormat>Panorámica</PresentationFormat>
  <Paragraphs>250</Paragraphs>
  <Slides>11</Slides>
  <Notes>11</Notes>
  <HiddenSlides>0</HiddenSlides>
  <MMClips>11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Calibri</vt:lpstr>
      <vt:lpstr>Century Schoolbook</vt:lpstr>
      <vt:lpstr>Franklin Gothic Book</vt:lpstr>
      <vt:lpstr>Garamond</vt:lpstr>
      <vt:lpstr>SavonVTI</vt:lpstr>
      <vt:lpstr>PSICOLOGÍA CLÍNICA</vt:lpstr>
      <vt:lpstr>Rotaciones:</vt:lpstr>
      <vt:lpstr>Rotaciones </vt:lpstr>
      <vt:lpstr>Rotaciones:</vt:lpstr>
      <vt:lpstr>Rotaciones: </vt:lpstr>
      <vt:lpstr>Distribución de rotaciones </vt:lpstr>
      <vt:lpstr>Atención continuada</vt:lpstr>
      <vt:lpstr>Docencia transversal del servicio de Psiquiatría</vt:lpstr>
      <vt:lpstr>Docencia PIR</vt:lpstr>
      <vt:lpstr>¿Por qué elegir el HCUV para hacer el PIR?</vt:lpstr>
      <vt:lpstr>¿Por qué elegir el HCUV para hacer el PIR?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Aparicio Parras, Ander</dc:creator>
  <cp:lastModifiedBy>sonia 10</cp:lastModifiedBy>
  <cp:revision>126</cp:revision>
  <dcterms:created xsi:type="dcterms:W3CDTF">2022-03-17T20:00:41Z</dcterms:created>
  <dcterms:modified xsi:type="dcterms:W3CDTF">2026-01-28T19:53:01Z</dcterms:modified>
</cp:coreProperties>
</file>