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20"/>
  </p:notesMasterIdLst>
  <p:sldIdLst>
    <p:sldId id="256" r:id="rId2"/>
    <p:sldId id="257" r:id="rId3"/>
    <p:sldId id="270" r:id="rId4"/>
    <p:sldId id="262" r:id="rId5"/>
    <p:sldId id="347" r:id="rId6"/>
    <p:sldId id="302" r:id="rId7"/>
    <p:sldId id="288" r:id="rId8"/>
    <p:sldId id="349" r:id="rId9"/>
    <p:sldId id="263" r:id="rId10"/>
    <p:sldId id="357" r:id="rId11"/>
    <p:sldId id="350" r:id="rId12"/>
    <p:sldId id="351" r:id="rId13"/>
    <p:sldId id="352" r:id="rId14"/>
    <p:sldId id="286" r:id="rId15"/>
    <p:sldId id="356" r:id="rId16"/>
    <p:sldId id="355" r:id="rId17"/>
    <p:sldId id="358" r:id="rId18"/>
    <p:sldId id="274" r:id="rId19"/>
  </p:sldIdLst>
  <p:sldSz cx="9144000" cy="5143500" type="screen16x9"/>
  <p:notesSz cx="6858000" cy="9144000"/>
  <p:embeddedFontLs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Merriweather Light" panose="020B0604020202020204" charset="0"/>
      <p:regular r:id="rId25"/>
      <p:bold r:id="rId26"/>
      <p:italic r:id="rId27"/>
      <p:boldItalic r:id="rId28"/>
    </p:embeddedFont>
    <p:embeddedFont>
      <p:font typeface="Vidaloka" panose="020B0604020202020204" charset="0"/>
      <p:regular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C3ADEA-A8EA-4F3B-8809-ADCE3C4F381B}">
  <a:tblStyle styleId="{C9C3ADEA-A8EA-4F3B-8809-ADCE3C4F38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>
          <a:extLst>
            <a:ext uri="{FF2B5EF4-FFF2-40B4-BE49-F238E27FC236}">
              <a16:creationId xmlns:a16="http://schemas.microsoft.com/office/drawing/2014/main" id="{2A4ECD6F-514B-1003-867B-1A92D17EC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cc7554a049_0_448:notes">
            <a:extLst>
              <a:ext uri="{FF2B5EF4-FFF2-40B4-BE49-F238E27FC236}">
                <a16:creationId xmlns:a16="http://schemas.microsoft.com/office/drawing/2014/main" id="{CEF7E295-B1FC-22FD-5199-6CFAEB0098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cc7554a049_0_448:notes">
            <a:extLst>
              <a:ext uri="{FF2B5EF4-FFF2-40B4-BE49-F238E27FC236}">
                <a16:creationId xmlns:a16="http://schemas.microsoft.com/office/drawing/2014/main" id="{87E5D10B-F6A3-0A5F-DB58-93877C6D3E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593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>
          <a:extLst>
            <a:ext uri="{FF2B5EF4-FFF2-40B4-BE49-F238E27FC236}">
              <a16:creationId xmlns:a16="http://schemas.microsoft.com/office/drawing/2014/main" id="{AD5A24A3-6ECB-FE0F-8B02-E4614A60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cc7554a049_0_448:notes">
            <a:extLst>
              <a:ext uri="{FF2B5EF4-FFF2-40B4-BE49-F238E27FC236}">
                <a16:creationId xmlns:a16="http://schemas.microsoft.com/office/drawing/2014/main" id="{C7DCFFC8-E5E0-998E-C683-38D14F3DAC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cc7554a049_0_448:notes">
            <a:extLst>
              <a:ext uri="{FF2B5EF4-FFF2-40B4-BE49-F238E27FC236}">
                <a16:creationId xmlns:a16="http://schemas.microsoft.com/office/drawing/2014/main" id="{D444FE4B-1E30-F6C3-95E6-29CB22FDB7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863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>
          <a:extLst>
            <a:ext uri="{FF2B5EF4-FFF2-40B4-BE49-F238E27FC236}">
              <a16:creationId xmlns:a16="http://schemas.microsoft.com/office/drawing/2014/main" id="{514A2DC9-6B4A-C965-64F3-9F6CB54C2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cc7554a049_0_448:notes">
            <a:extLst>
              <a:ext uri="{FF2B5EF4-FFF2-40B4-BE49-F238E27FC236}">
                <a16:creationId xmlns:a16="http://schemas.microsoft.com/office/drawing/2014/main" id="{63B0FFAC-58AE-38BE-496C-01BDB70C8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cc7554a049_0_448:notes">
            <a:extLst>
              <a:ext uri="{FF2B5EF4-FFF2-40B4-BE49-F238E27FC236}">
                <a16:creationId xmlns:a16="http://schemas.microsoft.com/office/drawing/2014/main" id="{D96285F7-C8A0-66E9-E4B0-8892E766FC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982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cc7554a049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cc7554a049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>
          <a:extLst>
            <a:ext uri="{FF2B5EF4-FFF2-40B4-BE49-F238E27FC236}">
              <a16:creationId xmlns:a16="http://schemas.microsoft.com/office/drawing/2014/main" id="{1FA6612E-1913-BB95-13B4-E8401C86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083f33e91c_0_103:notes">
            <a:extLst>
              <a:ext uri="{FF2B5EF4-FFF2-40B4-BE49-F238E27FC236}">
                <a16:creationId xmlns:a16="http://schemas.microsoft.com/office/drawing/2014/main" id="{1176BD44-18C1-AE56-EFF1-FBD43EE9DD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083f33e91c_0_103:notes">
            <a:extLst>
              <a:ext uri="{FF2B5EF4-FFF2-40B4-BE49-F238E27FC236}">
                <a16:creationId xmlns:a16="http://schemas.microsoft.com/office/drawing/2014/main" id="{AF149DD3-84CD-4E93-25CB-4EEE778949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88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f7a3c50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f7a3c50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c7554a049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c7554a049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>
          <a:extLst>
            <a:ext uri="{FF2B5EF4-FFF2-40B4-BE49-F238E27FC236}">
              <a16:creationId xmlns:a16="http://schemas.microsoft.com/office/drawing/2014/main" id="{860587DA-1CA9-8807-9152-CF991936C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>
            <a:extLst>
              <a:ext uri="{FF2B5EF4-FFF2-40B4-BE49-F238E27FC236}">
                <a16:creationId xmlns:a16="http://schemas.microsoft.com/office/drawing/2014/main" id="{A1DD89AC-739E-956F-587B-6FAAA69E66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>
            <a:extLst>
              <a:ext uri="{FF2B5EF4-FFF2-40B4-BE49-F238E27FC236}">
                <a16:creationId xmlns:a16="http://schemas.microsoft.com/office/drawing/2014/main" id="{EEE7E0F1-AC96-3356-E11F-31C2EF7048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16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cc7554a049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cc7554a049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cc7554a049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cc7554a049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78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>
          <a:extLst>
            <a:ext uri="{FF2B5EF4-FFF2-40B4-BE49-F238E27FC236}">
              <a16:creationId xmlns:a16="http://schemas.microsoft.com/office/drawing/2014/main" id="{2C0BB80C-976D-03BD-B05B-99F50ACF5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cc7554a049_0_448:notes">
            <a:extLst>
              <a:ext uri="{FF2B5EF4-FFF2-40B4-BE49-F238E27FC236}">
                <a16:creationId xmlns:a16="http://schemas.microsoft.com/office/drawing/2014/main" id="{93306F16-A366-45D7-CB9E-FBFE5BAD59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cc7554a049_0_448:notes">
            <a:extLst>
              <a:ext uri="{FF2B5EF4-FFF2-40B4-BE49-F238E27FC236}">
                <a16:creationId xmlns:a16="http://schemas.microsoft.com/office/drawing/2014/main" id="{3DB62445-D720-7507-A9D1-1D6215F732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90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5D8D6-F5E3-4261-C5A1-800F9FAE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E3249C-45EF-5048-2983-321D5DC2A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BDD0F-FC75-A0F6-F272-4420026A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83B95-6527-4050-94FB-8E03BDB987D1}" type="datetimeFigureOut">
              <a:rPr lang="es-ES" smtClean="0"/>
              <a:t>14/03/2025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1429CD-B6A6-9B52-CC89-90422E78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31986-7835-8DEE-ADFC-4E727007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214B-6BEB-4FED-A3F1-0A1542D783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5701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8" r:id="rId7"/>
    <p:sldLayoutId id="2147483663" r:id="rId8"/>
    <p:sldLayoutId id="2147483667" r:id="rId9"/>
    <p:sldLayoutId id="2147483676" r:id="rId10"/>
    <p:sldLayoutId id="2147483696" r:id="rId11"/>
    <p:sldLayoutId id="2147483697" r:id="rId12"/>
    <p:sldLayoutId id="2147483698" r:id="rId13"/>
    <p:sldLayoutId id="2147483699" r:id="rId14"/>
    <p:sldLayoutId id="2147483706" r:id="rId15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dirty="0"/>
              <a:t>Servicio de Oncología Médica</a:t>
            </a:r>
            <a:endParaRPr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i="1" dirty="0"/>
              <a:t>Hospital Clínico Universitario de Valladolid </a:t>
            </a:r>
          </a:p>
          <a:p>
            <a:endParaRPr lang="es-ES" i="1" dirty="0"/>
          </a:p>
          <a:p>
            <a:endParaRPr lang="es-ES" i="1" dirty="0"/>
          </a:p>
          <a:p>
            <a:r>
              <a:rPr lang="es-ES" i="1" dirty="0"/>
              <a:t>Valladolid, marzo de 2025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94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6042043-96C7-FBAE-C736-DC959CF7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76" y="367534"/>
            <a:ext cx="7869150" cy="5727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831022-3C11-2AC7-EB1C-9CD1F0F78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24" y="248536"/>
            <a:ext cx="3260398" cy="24452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D70CC8-CEB5-F1BC-E30B-B9B39E063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795" y="2724647"/>
            <a:ext cx="3086745" cy="23150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C80D55-00F3-D5B4-5D41-9FB98BB9BC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218"/>
          <a:stretch/>
        </p:blipFill>
        <p:spPr>
          <a:xfrm>
            <a:off x="2920254" y="2724647"/>
            <a:ext cx="2416996" cy="24421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37FAB1-6A96-1F3E-BD85-A728C141A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9" y="271866"/>
            <a:ext cx="2571993" cy="34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4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>
          <a:extLst>
            <a:ext uri="{FF2B5EF4-FFF2-40B4-BE49-F238E27FC236}">
              <a16:creationId xmlns:a16="http://schemas.microsoft.com/office/drawing/2014/main" id="{E7DFDD1B-DDBC-4574-5C94-7FF6A16A4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1">
            <a:extLst>
              <a:ext uri="{FF2B5EF4-FFF2-40B4-BE49-F238E27FC236}">
                <a16:creationId xmlns:a16="http://schemas.microsoft.com/office/drawing/2014/main" id="{09B4D968-2513-3E63-6FD2-BF40D3393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ROTACIONES</a:t>
            </a:r>
            <a:endParaRPr dirty="0"/>
          </a:p>
        </p:txBody>
      </p:sp>
      <p:sp>
        <p:nvSpPr>
          <p:cNvPr id="957" name="Google Shape;957;p91">
            <a:extLst>
              <a:ext uri="{FF2B5EF4-FFF2-40B4-BE49-F238E27FC236}">
                <a16:creationId xmlns:a16="http://schemas.microsoft.com/office/drawing/2014/main" id="{2900C65A-D577-8335-38FE-A53D0AF9D917}"/>
              </a:ext>
            </a:extLst>
          </p:cNvPr>
          <p:cNvSpPr txBox="1"/>
          <p:nvPr/>
        </p:nvSpPr>
        <p:spPr>
          <a:xfrm>
            <a:off x="30874" y="2486797"/>
            <a:ext cx="10110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R2</a:t>
            </a:r>
            <a:endParaRPr sz="3500" dirty="0">
              <a:solidFill>
                <a:schemeClr val="accen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4" name="Google Shape;553;p66">
            <a:extLst>
              <a:ext uri="{FF2B5EF4-FFF2-40B4-BE49-F238E27FC236}">
                <a16:creationId xmlns:a16="http://schemas.microsoft.com/office/drawing/2014/main" id="{0C59269E-9154-D2A9-D820-CAF79E63303A}"/>
              </a:ext>
            </a:extLst>
          </p:cNvPr>
          <p:cNvSpPr txBox="1">
            <a:spLocks/>
          </p:cNvSpPr>
          <p:nvPr/>
        </p:nvSpPr>
        <p:spPr>
          <a:xfrm>
            <a:off x="1041874" y="1791422"/>
            <a:ext cx="7110119" cy="3118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dirty="0">
                <a:latin typeface="Montserrat" panose="00000500000000000000" pitchFamily="2" charset="0"/>
              </a:rPr>
              <a:t>Neurología (2 meses)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Oncología Médica </a:t>
            </a:r>
            <a:r>
              <a:rPr lang="es-ES" sz="1800" dirty="0">
                <a:sym typeface="Wingdings" panose="05000000000000000000" pitchFamily="2" charset="2"/>
              </a:rPr>
              <a:t></a:t>
            </a:r>
            <a:r>
              <a:rPr lang="es-ES" sz="1800" dirty="0">
                <a:latin typeface="Montserrat" panose="00000500000000000000" pitchFamily="2" charset="0"/>
              </a:rPr>
              <a:t> Planta de hospitalización (6 meses)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Hematología (2 meses)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Enfermedades Infecciosas (2 meses)</a:t>
            </a:r>
          </a:p>
          <a:p>
            <a:pPr>
              <a:buClr>
                <a:schemeClr val="dk1"/>
              </a:buClr>
              <a:buSzPts val="1100"/>
            </a:pPr>
            <a:endParaRPr lang="es-ES" dirty="0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A007C3B3-3761-B86A-9206-029D900AEB53}"/>
              </a:ext>
            </a:extLst>
          </p:cNvPr>
          <p:cNvSpPr/>
          <p:nvPr/>
        </p:nvSpPr>
        <p:spPr>
          <a:xfrm>
            <a:off x="875596" y="1695133"/>
            <a:ext cx="205081" cy="22508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>
              <a:latin typeface="Montserrat" panose="00000500000000000000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1742"/>
      </p:ext>
    </p:extLst>
  </p:cSld>
  <p:clrMapOvr>
    <a:masterClrMapping/>
  </p:clrMapOvr>
  <p:transition spd="slow" advTm="95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>
          <a:extLst>
            <a:ext uri="{FF2B5EF4-FFF2-40B4-BE49-F238E27FC236}">
              <a16:creationId xmlns:a16="http://schemas.microsoft.com/office/drawing/2014/main" id="{622D69DB-5BC5-DC5E-CCCA-9D3C15AB6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1">
            <a:extLst>
              <a:ext uri="{FF2B5EF4-FFF2-40B4-BE49-F238E27FC236}">
                <a16:creationId xmlns:a16="http://schemas.microsoft.com/office/drawing/2014/main" id="{292C6095-0C8A-147C-EEB8-FAC489833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ROTACIONES</a:t>
            </a:r>
            <a:endParaRPr dirty="0"/>
          </a:p>
        </p:txBody>
      </p:sp>
      <p:sp>
        <p:nvSpPr>
          <p:cNvPr id="957" name="Google Shape;957;p91">
            <a:extLst>
              <a:ext uri="{FF2B5EF4-FFF2-40B4-BE49-F238E27FC236}">
                <a16:creationId xmlns:a16="http://schemas.microsoft.com/office/drawing/2014/main" id="{7A2B8E26-43F8-1B7F-4F43-F8AB5F329CA9}"/>
              </a:ext>
            </a:extLst>
          </p:cNvPr>
          <p:cNvSpPr txBox="1"/>
          <p:nvPr/>
        </p:nvSpPr>
        <p:spPr>
          <a:xfrm>
            <a:off x="30874" y="2486797"/>
            <a:ext cx="10110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R3</a:t>
            </a:r>
            <a:endParaRPr sz="3500" dirty="0">
              <a:solidFill>
                <a:schemeClr val="accen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4" name="Google Shape;553;p66">
            <a:extLst>
              <a:ext uri="{FF2B5EF4-FFF2-40B4-BE49-F238E27FC236}">
                <a16:creationId xmlns:a16="http://schemas.microsoft.com/office/drawing/2014/main" id="{DBDED6E4-CE60-284A-570F-E44D10FFDCEB}"/>
              </a:ext>
            </a:extLst>
          </p:cNvPr>
          <p:cNvSpPr txBox="1">
            <a:spLocks/>
          </p:cNvSpPr>
          <p:nvPr/>
        </p:nvSpPr>
        <p:spPr>
          <a:xfrm>
            <a:off x="1041874" y="1791422"/>
            <a:ext cx="7110119" cy="3118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dirty="0">
                <a:latin typeface="Montserrat" panose="00000500000000000000" pitchFamily="2" charset="0"/>
              </a:rPr>
              <a:t>Oncología Radioterápica (2 meses)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Unidad de Cuidados Paliativos (1- 2 meses)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Oncología Médica </a:t>
            </a:r>
            <a:r>
              <a:rPr lang="es-ES" sz="1800" dirty="0">
                <a:sym typeface="Wingdings" panose="05000000000000000000" pitchFamily="2" charset="2"/>
              </a:rPr>
              <a:t></a:t>
            </a:r>
            <a:r>
              <a:rPr lang="es-ES" sz="1800" dirty="0">
                <a:latin typeface="Montserrat" panose="00000500000000000000" pitchFamily="2" charset="0"/>
              </a:rPr>
              <a:t> Planta de hospitalización</a:t>
            </a:r>
          </a:p>
          <a:p>
            <a:r>
              <a:rPr lang="es-ES" sz="1800" dirty="0">
                <a:latin typeface="Montserrat" panose="00000500000000000000" pitchFamily="2" charset="0"/>
              </a:rPr>
              <a:t> </a:t>
            </a:r>
          </a:p>
          <a:p>
            <a:r>
              <a:rPr lang="es-ES" sz="1800" dirty="0">
                <a:latin typeface="Montserrat" panose="00000500000000000000" pitchFamily="2" charset="0"/>
              </a:rPr>
              <a:t>Oncología Médica </a:t>
            </a:r>
            <a:r>
              <a:rPr lang="es-ES" sz="1800" dirty="0">
                <a:sym typeface="Wingdings" panose="05000000000000000000" pitchFamily="2" charset="2"/>
              </a:rPr>
              <a:t></a:t>
            </a:r>
            <a:r>
              <a:rPr lang="es-ES" sz="1800" dirty="0">
                <a:latin typeface="Montserrat" panose="00000500000000000000" pitchFamily="2" charset="0"/>
              </a:rPr>
              <a:t> Consultas externas </a:t>
            </a:r>
          </a:p>
          <a:p>
            <a:pPr>
              <a:buClr>
                <a:schemeClr val="dk1"/>
              </a:buClr>
              <a:buSzPts val="1100"/>
            </a:pPr>
            <a:endParaRPr lang="es-ES" dirty="0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E5292368-A3EA-3BF0-86C3-57AD7FC7B06B}"/>
              </a:ext>
            </a:extLst>
          </p:cNvPr>
          <p:cNvSpPr/>
          <p:nvPr/>
        </p:nvSpPr>
        <p:spPr>
          <a:xfrm>
            <a:off x="875596" y="1695133"/>
            <a:ext cx="205081" cy="22508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>
              <a:latin typeface="Montserrat" panose="000005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1300"/>
      </p:ext>
    </p:extLst>
  </p:cSld>
  <p:clrMapOvr>
    <a:masterClrMapping/>
  </p:clrMapOvr>
  <p:transition spd="slow" advTm="1202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>
          <a:extLst>
            <a:ext uri="{FF2B5EF4-FFF2-40B4-BE49-F238E27FC236}">
              <a16:creationId xmlns:a16="http://schemas.microsoft.com/office/drawing/2014/main" id="{93F66F92-B24C-4794-37B7-D4502A52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91">
            <a:extLst>
              <a:ext uri="{FF2B5EF4-FFF2-40B4-BE49-F238E27FC236}">
                <a16:creationId xmlns:a16="http://schemas.microsoft.com/office/drawing/2014/main" id="{ADA2A66E-D361-2A2A-A8FA-DABA612AF517}"/>
              </a:ext>
            </a:extLst>
          </p:cNvPr>
          <p:cNvSpPr txBox="1"/>
          <p:nvPr/>
        </p:nvSpPr>
        <p:spPr>
          <a:xfrm>
            <a:off x="14611" y="1483669"/>
            <a:ext cx="10110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R4</a:t>
            </a:r>
            <a:endParaRPr sz="3500" dirty="0">
              <a:solidFill>
                <a:schemeClr val="accen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4" name="Google Shape;553;p66">
            <a:extLst>
              <a:ext uri="{FF2B5EF4-FFF2-40B4-BE49-F238E27FC236}">
                <a16:creationId xmlns:a16="http://schemas.microsoft.com/office/drawing/2014/main" id="{F8C0698C-3DFF-52BE-296C-4C3CB122BB00}"/>
              </a:ext>
            </a:extLst>
          </p:cNvPr>
          <p:cNvSpPr txBox="1">
            <a:spLocks/>
          </p:cNvSpPr>
          <p:nvPr/>
        </p:nvSpPr>
        <p:spPr>
          <a:xfrm>
            <a:off x="1158285" y="1199083"/>
            <a:ext cx="7110119" cy="1088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dirty="0">
                <a:latin typeface="Montserrat" panose="00000500000000000000" pitchFamily="2" charset="0"/>
              </a:rPr>
              <a:t>Consultas Externas Oncología Médica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Planta de hospitalización Oncología Médica</a:t>
            </a:r>
          </a:p>
          <a:p>
            <a:pPr>
              <a:buClr>
                <a:schemeClr val="dk1"/>
              </a:buClr>
              <a:buSzPts val="1100"/>
            </a:pPr>
            <a:endParaRPr lang="es-ES" dirty="0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82FB88AB-9C2E-AE7F-50FC-3E145372D1B8}"/>
              </a:ext>
            </a:extLst>
          </p:cNvPr>
          <p:cNvSpPr/>
          <p:nvPr/>
        </p:nvSpPr>
        <p:spPr>
          <a:xfrm>
            <a:off x="953204" y="1199082"/>
            <a:ext cx="205081" cy="11981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>
              <a:latin typeface="Montserrat" panose="00000500000000000000" pitchFamily="2" charset="0"/>
            </a:endParaRPr>
          </a:p>
        </p:txBody>
      </p:sp>
      <p:sp>
        <p:nvSpPr>
          <p:cNvPr id="6" name="Google Shape;957;p91">
            <a:extLst>
              <a:ext uri="{FF2B5EF4-FFF2-40B4-BE49-F238E27FC236}">
                <a16:creationId xmlns:a16="http://schemas.microsoft.com/office/drawing/2014/main" id="{6F78CD25-D133-860B-828E-D8416DA18637}"/>
              </a:ext>
            </a:extLst>
          </p:cNvPr>
          <p:cNvSpPr txBox="1"/>
          <p:nvPr/>
        </p:nvSpPr>
        <p:spPr>
          <a:xfrm>
            <a:off x="44744" y="3276918"/>
            <a:ext cx="10110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R5</a:t>
            </a:r>
            <a:endParaRPr sz="3500" dirty="0">
              <a:solidFill>
                <a:schemeClr val="accen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9E987FAB-864C-C1FA-7C28-20F92B94CC61}"/>
              </a:ext>
            </a:extLst>
          </p:cNvPr>
          <p:cNvSpPr/>
          <p:nvPr/>
        </p:nvSpPr>
        <p:spPr>
          <a:xfrm>
            <a:off x="953203" y="3011603"/>
            <a:ext cx="205081" cy="11981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>
              <a:latin typeface="Montserrat" panose="00000500000000000000" pitchFamily="2" charset="0"/>
            </a:endParaRPr>
          </a:p>
        </p:txBody>
      </p:sp>
      <p:sp>
        <p:nvSpPr>
          <p:cNvPr id="12" name="Google Shape;553;p66">
            <a:extLst>
              <a:ext uri="{FF2B5EF4-FFF2-40B4-BE49-F238E27FC236}">
                <a16:creationId xmlns:a16="http://schemas.microsoft.com/office/drawing/2014/main" id="{5BCA27AE-A918-2D90-207B-7B32C5A79BF5}"/>
              </a:ext>
            </a:extLst>
          </p:cNvPr>
          <p:cNvSpPr txBox="1">
            <a:spLocks/>
          </p:cNvSpPr>
          <p:nvPr/>
        </p:nvSpPr>
        <p:spPr>
          <a:xfrm>
            <a:off x="1158285" y="3241843"/>
            <a:ext cx="7110119" cy="1088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ES" sz="1800" dirty="0">
                <a:latin typeface="Montserrat" panose="00000500000000000000" pitchFamily="2" charset="0"/>
              </a:rPr>
              <a:t>Oncología Médica: Rotaciones externas / por otros centros / Unidad Consejo Genético</a:t>
            </a:r>
          </a:p>
          <a:p>
            <a:pPr>
              <a:buClr>
                <a:schemeClr val="dk1"/>
              </a:buClr>
              <a:buSzPts val="1100"/>
            </a:pPr>
            <a:endParaRPr lang="es-E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59605"/>
      </p:ext>
    </p:extLst>
  </p:cSld>
  <p:clrMapOvr>
    <a:masterClrMapping/>
  </p:clrMapOvr>
  <p:transition spd="slow" advTm="134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9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80724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s-ES" dirty="0"/>
              <a:t>POSIBILIDAD DE ROTACIONES EXTERNAS?</a:t>
            </a:r>
            <a:br>
              <a:rPr lang="es-ES" dirty="0"/>
            </a:br>
            <a:r>
              <a:rPr lang="es-ES" dirty="0"/>
              <a:t>                                           </a:t>
            </a:r>
            <a:r>
              <a:rPr lang="es-ES" sz="2400" u="sng" dirty="0"/>
              <a:t>SÍ</a:t>
            </a:r>
            <a:endParaRPr u="sng" dirty="0"/>
          </a:p>
        </p:txBody>
      </p:sp>
      <p:sp>
        <p:nvSpPr>
          <p:cNvPr id="879" name="Google Shape;879;p89"/>
          <p:cNvSpPr txBox="1">
            <a:spLocks noGrp="1"/>
          </p:cNvSpPr>
          <p:nvPr>
            <p:ph type="subTitle" idx="1"/>
          </p:nvPr>
        </p:nvSpPr>
        <p:spPr>
          <a:xfrm>
            <a:off x="3508999" y="2532051"/>
            <a:ext cx="2323389" cy="435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Centros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internacionales</a:t>
            </a:r>
            <a:endParaRPr dirty="0"/>
          </a:p>
        </p:txBody>
      </p:sp>
      <p:sp>
        <p:nvSpPr>
          <p:cNvPr id="881" name="Google Shape;881;p89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Centros nacionales</a:t>
            </a:r>
            <a:endParaRPr dirty="0"/>
          </a:p>
        </p:txBody>
      </p:sp>
      <p:sp>
        <p:nvSpPr>
          <p:cNvPr id="883" name="Google Shape;883;p89"/>
          <p:cNvSpPr txBox="1">
            <a:spLocks noGrp="1"/>
          </p:cNvSpPr>
          <p:nvPr>
            <p:ph type="subTitle" idx="5"/>
          </p:nvPr>
        </p:nvSpPr>
        <p:spPr>
          <a:xfrm>
            <a:off x="6064875" y="2579977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Investigación clínica</a:t>
            </a:r>
          </a:p>
        </p:txBody>
      </p:sp>
      <p:grpSp>
        <p:nvGrpSpPr>
          <p:cNvPr id="889" name="Google Shape;889;p89"/>
          <p:cNvGrpSpPr/>
          <p:nvPr/>
        </p:nvGrpSpPr>
        <p:grpSpPr>
          <a:xfrm>
            <a:off x="4418605" y="2048313"/>
            <a:ext cx="493690" cy="532992"/>
            <a:chOff x="-60991775" y="3376900"/>
            <a:chExt cx="315850" cy="311150"/>
          </a:xfrm>
        </p:grpSpPr>
        <p:sp>
          <p:nvSpPr>
            <p:cNvPr id="890" name="Google Shape;890;p89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89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89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193;p137">
            <a:extLst>
              <a:ext uri="{FF2B5EF4-FFF2-40B4-BE49-F238E27FC236}">
                <a16:creationId xmlns:a16="http://schemas.microsoft.com/office/drawing/2014/main" id="{B430EE1D-034F-12B6-4DF4-98D32948DA21}"/>
              </a:ext>
            </a:extLst>
          </p:cNvPr>
          <p:cNvSpPr/>
          <p:nvPr/>
        </p:nvSpPr>
        <p:spPr>
          <a:xfrm>
            <a:off x="1818810" y="2090765"/>
            <a:ext cx="405406" cy="532992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6932;p143">
            <a:extLst>
              <a:ext uri="{FF2B5EF4-FFF2-40B4-BE49-F238E27FC236}">
                <a16:creationId xmlns:a16="http://schemas.microsoft.com/office/drawing/2014/main" id="{151B1AB7-3905-1F22-F8EA-A27C9CA0C7C0}"/>
              </a:ext>
            </a:extLst>
          </p:cNvPr>
          <p:cNvGrpSpPr/>
          <p:nvPr/>
        </p:nvGrpSpPr>
        <p:grpSpPr>
          <a:xfrm>
            <a:off x="6881079" y="1999050"/>
            <a:ext cx="493691" cy="572700"/>
            <a:chOff x="-37370925" y="3579105"/>
            <a:chExt cx="248900" cy="316450"/>
          </a:xfrm>
        </p:grpSpPr>
        <p:sp>
          <p:nvSpPr>
            <p:cNvPr id="10" name="Google Shape;6933;p143">
              <a:extLst>
                <a:ext uri="{FF2B5EF4-FFF2-40B4-BE49-F238E27FC236}">
                  <a16:creationId xmlns:a16="http://schemas.microsoft.com/office/drawing/2014/main" id="{C9D2D5DA-5468-BB29-2B0F-D1342452973E}"/>
                </a:ext>
              </a:extLst>
            </p:cNvPr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34;p143">
              <a:extLst>
                <a:ext uri="{FF2B5EF4-FFF2-40B4-BE49-F238E27FC236}">
                  <a16:creationId xmlns:a16="http://schemas.microsoft.com/office/drawing/2014/main" id="{548625B5-B402-851E-2319-B1A017E7E4D7}"/>
                </a:ext>
              </a:extLst>
            </p:cNvPr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92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>
          <a:extLst>
            <a:ext uri="{FF2B5EF4-FFF2-40B4-BE49-F238E27FC236}">
              <a16:creationId xmlns:a16="http://schemas.microsoft.com/office/drawing/2014/main" id="{72ED6532-081C-4EEF-0621-8AB1E540D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06">
            <a:extLst>
              <a:ext uri="{FF2B5EF4-FFF2-40B4-BE49-F238E27FC236}">
                <a16:creationId xmlns:a16="http://schemas.microsoft.com/office/drawing/2014/main" id="{8F70285F-9267-610F-45CC-DF1AEBD3D4F6}"/>
              </a:ext>
            </a:extLst>
          </p:cNvPr>
          <p:cNvSpPr/>
          <p:nvPr/>
        </p:nvSpPr>
        <p:spPr>
          <a:xfrm>
            <a:off x="736586" y="2473806"/>
            <a:ext cx="1627800" cy="7524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06">
            <a:extLst>
              <a:ext uri="{FF2B5EF4-FFF2-40B4-BE49-F238E27FC236}">
                <a16:creationId xmlns:a16="http://schemas.microsoft.com/office/drawing/2014/main" id="{25E5880C-740A-F386-73CA-BE85A6AE4F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66117" y="3902564"/>
            <a:ext cx="4434324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SzPts val="1100"/>
              <a:buNone/>
            </a:pPr>
            <a:r>
              <a:rPr lang="es-ES" sz="1400" dirty="0">
                <a:solidFill>
                  <a:schemeClr val="dk1"/>
                </a:solidFill>
              </a:rPr>
              <a:t>Participación en </a:t>
            </a:r>
            <a:r>
              <a:rPr lang="es-ES" sz="1400" b="1" dirty="0">
                <a:solidFill>
                  <a:schemeClr val="dk1"/>
                </a:solidFill>
              </a:rPr>
              <a:t>Ensayos Clínicos abiertos </a:t>
            </a:r>
          </a:p>
        </p:txBody>
      </p:sp>
      <p:sp>
        <p:nvSpPr>
          <p:cNvPr id="1335" name="Google Shape;1335;p106">
            <a:extLst>
              <a:ext uri="{FF2B5EF4-FFF2-40B4-BE49-F238E27FC236}">
                <a16:creationId xmlns:a16="http://schemas.microsoft.com/office/drawing/2014/main" id="{49B8442B-6DF9-0807-6065-64D353CEA6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800073" y="1393325"/>
            <a:ext cx="5212551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s-ES" sz="1400" dirty="0"/>
              <a:t>Actividad </a:t>
            </a:r>
            <a:r>
              <a:rPr lang="es-ES" sz="1400" b="1" dirty="0"/>
              <a:t>docente</a:t>
            </a:r>
            <a:r>
              <a:rPr lang="es-ES" sz="1400" dirty="0"/>
              <a:t> en el Grado de Medicina (UVA)</a:t>
            </a:r>
          </a:p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pPr marL="114300" indent="0">
              <a:buNone/>
            </a:pPr>
            <a:endParaRPr lang="es-ES" sz="1400" dirty="0"/>
          </a:p>
          <a:p>
            <a:pPr marL="114300" indent="0">
              <a:buNone/>
            </a:pPr>
            <a:r>
              <a:rPr lang="es-ES" sz="1400" b="1" dirty="0"/>
              <a:t>Unidad de Investigación </a:t>
            </a:r>
            <a:r>
              <a:rPr lang="es-ES" sz="1400" dirty="0"/>
              <a:t>desde el año 2020.</a:t>
            </a:r>
          </a:p>
        </p:txBody>
      </p:sp>
      <p:sp>
        <p:nvSpPr>
          <p:cNvPr id="1336" name="Google Shape;1336;p106">
            <a:extLst>
              <a:ext uri="{FF2B5EF4-FFF2-40B4-BE49-F238E27FC236}">
                <a16:creationId xmlns:a16="http://schemas.microsoft.com/office/drawing/2014/main" id="{95E2D584-326F-3DCE-2222-AB0A123BFB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5286" y="2508659"/>
            <a:ext cx="15793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Investigación y docencia</a:t>
            </a:r>
            <a:endParaRPr sz="1800" dirty="0"/>
          </a:p>
        </p:txBody>
      </p:sp>
      <p:cxnSp>
        <p:nvCxnSpPr>
          <p:cNvPr id="1354" name="Google Shape;1354;p106">
            <a:extLst>
              <a:ext uri="{FF2B5EF4-FFF2-40B4-BE49-F238E27FC236}">
                <a16:creationId xmlns:a16="http://schemas.microsoft.com/office/drawing/2014/main" id="{4FF66C74-B756-6AAA-E368-770CB1D57C61}"/>
              </a:ext>
            </a:extLst>
          </p:cNvPr>
          <p:cNvCxnSpPr>
            <a:cxnSpLocks/>
            <a:stCxn id="1329" idx="3"/>
          </p:cNvCxnSpPr>
          <p:nvPr/>
        </p:nvCxnSpPr>
        <p:spPr>
          <a:xfrm>
            <a:off x="2364386" y="2850006"/>
            <a:ext cx="552000" cy="600"/>
          </a:xfrm>
          <a:prstGeom prst="curvedConnector3">
            <a:avLst>
              <a:gd name="adj1" fmla="val 49994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8" name="Google Shape;1358;p106">
            <a:extLst>
              <a:ext uri="{FF2B5EF4-FFF2-40B4-BE49-F238E27FC236}">
                <a16:creationId xmlns:a16="http://schemas.microsoft.com/office/drawing/2014/main" id="{1147084E-7B94-6E95-D3BA-A5A5462EEE39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50411" y="1567931"/>
            <a:ext cx="1365900" cy="906000"/>
          </a:xfrm>
          <a:prstGeom prst="bentConnector3">
            <a:avLst>
              <a:gd name="adj1" fmla="val 719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9" name="Google Shape;1359;p106">
            <a:extLst>
              <a:ext uri="{FF2B5EF4-FFF2-40B4-BE49-F238E27FC236}">
                <a16:creationId xmlns:a16="http://schemas.microsoft.com/office/drawing/2014/main" id="{2EDD18A5-33CB-2562-B8F4-8B2814D28AD4}"/>
              </a:ext>
            </a:extLst>
          </p:cNvPr>
          <p:cNvCxnSpPr>
            <a:cxnSpLocks/>
            <a:stCxn id="1329" idx="2"/>
          </p:cNvCxnSpPr>
          <p:nvPr/>
        </p:nvCxnSpPr>
        <p:spPr>
          <a:xfrm rot="-5400000" flipH="1">
            <a:off x="1780886" y="2995806"/>
            <a:ext cx="905100" cy="1365900"/>
          </a:xfrm>
          <a:prstGeom prst="bentConnector2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76472"/>
      </p:ext>
    </p:extLst>
  </p:cSld>
  <p:clrMapOvr>
    <a:masterClrMapping/>
  </p:clrMapOvr>
  <p:transition spd="slow" advTm="1001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677DE-6D65-3874-AF82-C0A60B9A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81" y="0"/>
            <a:ext cx="7717500" cy="572700"/>
          </a:xfrm>
        </p:spPr>
        <p:txBody>
          <a:bodyPr/>
          <a:lstStyle/>
          <a:p>
            <a:pPr algn="ctr"/>
            <a:r>
              <a:rPr lang="es-ES" dirty="0"/>
              <a:t>NUESTRO EQUIPO</a:t>
            </a:r>
          </a:p>
        </p:txBody>
      </p:sp>
      <p:pic>
        <p:nvPicPr>
          <p:cNvPr id="45" name="Marcador de contenido 44">
            <a:extLst>
              <a:ext uri="{FF2B5EF4-FFF2-40B4-BE49-F238E27FC236}">
                <a16:creationId xmlns:a16="http://schemas.microsoft.com/office/drawing/2014/main" id="{E25CCDD4-EC6D-5829-D41D-FFF5967BD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17" y="1099564"/>
            <a:ext cx="3912786" cy="2944372"/>
          </a:xfr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22D3265D-BCA4-2C9B-ADC0-90AC61144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90" y="1099564"/>
            <a:ext cx="3912786" cy="29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3209A-A881-ED3E-133F-DCB90DB1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21C08B5-455D-4535-6676-2D16DBDF4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34" y="969882"/>
            <a:ext cx="2562225" cy="34163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F4AE0E-65A4-2214-2CF5-D3394B517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638" y="1333990"/>
            <a:ext cx="3581128" cy="26880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81EC86-9A54-0E28-FB34-EE97BF2CA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789" y="969882"/>
            <a:ext cx="248675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15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90F3D0-7B81-4F14-E9F9-5B860DD1C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837" y="271943"/>
            <a:ext cx="3096326" cy="4599614"/>
          </a:xfrm>
          <a:prstGeom prst="rect">
            <a:avLst/>
          </a:prstGeom>
        </p:spPr>
      </p:pic>
      <p:sp>
        <p:nvSpPr>
          <p:cNvPr id="661" name="Google Shape;661;p77"/>
          <p:cNvSpPr txBox="1">
            <a:spLocks noGrp="1"/>
          </p:cNvSpPr>
          <p:nvPr>
            <p:ph type="title"/>
          </p:nvPr>
        </p:nvSpPr>
        <p:spPr>
          <a:xfrm>
            <a:off x="713250" y="1132702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¡Muchas </a:t>
            </a:r>
            <a:br>
              <a:rPr lang="en" sz="9600" dirty="0"/>
            </a:br>
            <a:r>
              <a:rPr lang="en" sz="9600" dirty="0"/>
              <a:t>gracias!</a:t>
            </a:r>
            <a:endParaRPr sz="9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85D82F-C90E-4103-6273-5528744CB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3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1324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¿Y por qué Oncología Médica?</a:t>
            </a:r>
            <a:endParaRPr dirty="0"/>
          </a:p>
        </p:txBody>
      </p:sp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600" dirty="0"/>
              <a:t>Especialidad </a:t>
            </a:r>
            <a:r>
              <a:rPr lang="es-ES" sz="1600" b="1" dirty="0"/>
              <a:t>en auge </a:t>
            </a:r>
            <a:r>
              <a:rPr lang="es-ES" sz="1600" dirty="0">
                <a:sym typeface="Wingdings" panose="05000000000000000000" pitchFamily="2" charset="2"/>
              </a:rPr>
              <a:t> cáncer es una de las primeras causas de muerte a nivel mundial y está en aumento.</a:t>
            </a:r>
          </a:p>
          <a:p>
            <a:r>
              <a:rPr lang="es-ES" sz="1600" b="1" dirty="0"/>
              <a:t>Dinámica</a:t>
            </a:r>
            <a:r>
              <a:rPr lang="es-ES" sz="1600" dirty="0"/>
              <a:t> </a:t>
            </a:r>
            <a:r>
              <a:rPr lang="es-ES" sz="1600" dirty="0">
                <a:sym typeface="Wingdings" panose="05000000000000000000" pitchFamily="2" charset="2"/>
              </a:rPr>
              <a:t> en continuo cambio. </a:t>
            </a:r>
            <a:r>
              <a:rPr lang="es-ES" sz="1600" dirty="0"/>
              <a:t>Mejora de técnicas diagnósticas y terapéuticas: mayor incidencia, pero a su vez mejor pronóstico.</a:t>
            </a:r>
          </a:p>
          <a:p>
            <a:r>
              <a:rPr lang="es-ES" sz="1600" dirty="0"/>
              <a:t>“La medicina interna del paciente oncológico”</a:t>
            </a:r>
          </a:p>
          <a:p>
            <a:pPr lvl="2"/>
            <a:r>
              <a:rPr lang="es-ES" dirty="0"/>
              <a:t>Multidisciplinar </a:t>
            </a:r>
          </a:p>
          <a:p>
            <a:pPr lvl="2"/>
            <a:r>
              <a:rPr lang="es-ES" dirty="0"/>
              <a:t>Asistencial</a:t>
            </a:r>
          </a:p>
          <a:p>
            <a:pPr lvl="2"/>
            <a:r>
              <a:rPr lang="es-ES" dirty="0"/>
              <a:t>Investigación</a:t>
            </a:r>
          </a:p>
          <a:p>
            <a:endParaRPr lang="es-ES" sz="1600" dirty="0"/>
          </a:p>
          <a:p>
            <a:r>
              <a:rPr lang="es-ES" sz="1600" dirty="0"/>
              <a:t>Seguimiento longitudinal de los pacientes </a:t>
            </a:r>
            <a:r>
              <a:rPr lang="es-ES" sz="1600" dirty="0">
                <a:sym typeface="Wingdings" panose="05000000000000000000" pitchFamily="2" charset="2"/>
              </a:rPr>
              <a:t> trato con el paciente.</a:t>
            </a:r>
          </a:p>
          <a:p>
            <a:r>
              <a:rPr lang="es-ES" sz="1600" dirty="0"/>
              <a:t>ESPECIALIDAD </a:t>
            </a:r>
            <a:r>
              <a:rPr lang="es-ES" sz="1600" b="1" dirty="0"/>
              <a:t>MÁS HUMANA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11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32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ESPECIALIDAD</a:t>
            </a:r>
            <a:endParaRPr dirty="0"/>
          </a:p>
        </p:txBody>
      </p:sp>
      <p:sp>
        <p:nvSpPr>
          <p:cNvPr id="620" name="Google Shape;620;p73"/>
          <p:cNvSpPr txBox="1">
            <a:spLocks noGrp="1"/>
          </p:cNvSpPr>
          <p:nvPr>
            <p:ph type="subTitle" idx="1"/>
          </p:nvPr>
        </p:nvSpPr>
        <p:spPr>
          <a:xfrm>
            <a:off x="3216381" y="2552536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 AÑOS</a:t>
            </a:r>
            <a:endParaRPr dirty="0"/>
          </a:p>
        </p:txBody>
      </p:sp>
      <p:sp>
        <p:nvSpPr>
          <p:cNvPr id="622" name="Google Shape;622;p73"/>
          <p:cNvSpPr txBox="1">
            <a:spLocks noGrp="1"/>
          </p:cNvSpPr>
          <p:nvPr>
            <p:ph type="subTitle" idx="3"/>
          </p:nvPr>
        </p:nvSpPr>
        <p:spPr>
          <a:xfrm>
            <a:off x="284504" y="2529198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MÉDICA</a:t>
            </a:r>
            <a:endParaRPr dirty="0"/>
          </a:p>
        </p:txBody>
      </p:sp>
      <p:grpSp>
        <p:nvGrpSpPr>
          <p:cNvPr id="628" name="Google Shape;628;p73"/>
          <p:cNvGrpSpPr/>
          <p:nvPr/>
        </p:nvGrpSpPr>
        <p:grpSpPr>
          <a:xfrm>
            <a:off x="4247669" y="1979836"/>
            <a:ext cx="423523" cy="572700"/>
            <a:chOff x="-64001300" y="4093650"/>
            <a:chExt cx="228450" cy="317450"/>
          </a:xfrm>
        </p:grpSpPr>
        <p:sp>
          <p:nvSpPr>
            <p:cNvPr id="629" name="Google Shape;629;p73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3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3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3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6801;p142">
            <a:extLst>
              <a:ext uri="{FF2B5EF4-FFF2-40B4-BE49-F238E27FC236}">
                <a16:creationId xmlns:a16="http://schemas.microsoft.com/office/drawing/2014/main" id="{995D1ECD-2C61-3EFE-64F8-005FFC4FDD49}"/>
              </a:ext>
            </a:extLst>
          </p:cNvPr>
          <p:cNvGrpSpPr/>
          <p:nvPr/>
        </p:nvGrpSpPr>
        <p:grpSpPr>
          <a:xfrm>
            <a:off x="7142443" y="1948746"/>
            <a:ext cx="544476" cy="603790"/>
            <a:chOff x="3330525" y="4399275"/>
            <a:chExt cx="390650" cy="481850"/>
          </a:xfrm>
        </p:grpSpPr>
        <p:sp>
          <p:nvSpPr>
            <p:cNvPr id="3" name="Google Shape;6802;p142">
              <a:extLst>
                <a:ext uri="{FF2B5EF4-FFF2-40B4-BE49-F238E27FC236}">
                  <a16:creationId xmlns:a16="http://schemas.microsoft.com/office/drawing/2014/main" id="{8AE97CDB-068E-0D33-9481-FF78EFEF05CD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6803;p142">
              <a:extLst>
                <a:ext uri="{FF2B5EF4-FFF2-40B4-BE49-F238E27FC236}">
                  <a16:creationId xmlns:a16="http://schemas.microsoft.com/office/drawing/2014/main" id="{7758E498-D2DE-3AE8-DF55-C9A9863CA461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6804;p142">
              <a:extLst>
                <a:ext uri="{FF2B5EF4-FFF2-40B4-BE49-F238E27FC236}">
                  <a16:creationId xmlns:a16="http://schemas.microsoft.com/office/drawing/2014/main" id="{B3E9273C-D15D-F9A5-3B54-35D1A65E5FD4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6805;p142">
              <a:extLst>
                <a:ext uri="{FF2B5EF4-FFF2-40B4-BE49-F238E27FC236}">
                  <a16:creationId xmlns:a16="http://schemas.microsoft.com/office/drawing/2014/main" id="{24A4E044-538C-5566-5110-6B756D6D9A2E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6806;p142">
              <a:extLst>
                <a:ext uri="{FF2B5EF4-FFF2-40B4-BE49-F238E27FC236}">
                  <a16:creationId xmlns:a16="http://schemas.microsoft.com/office/drawing/2014/main" id="{D21AAC27-D66D-E3B4-D0CE-7C14CBA93D1D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6807;p142">
              <a:extLst>
                <a:ext uri="{FF2B5EF4-FFF2-40B4-BE49-F238E27FC236}">
                  <a16:creationId xmlns:a16="http://schemas.microsoft.com/office/drawing/2014/main" id="{ECE20928-B356-917B-0FB4-7F716A2C0CBD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6808;p142">
              <a:extLst>
                <a:ext uri="{FF2B5EF4-FFF2-40B4-BE49-F238E27FC236}">
                  <a16:creationId xmlns:a16="http://schemas.microsoft.com/office/drawing/2014/main" id="{E734436E-3C9D-C836-EC8A-4A2767B4B93A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" name="Google Shape;622;p73">
            <a:extLst>
              <a:ext uri="{FF2B5EF4-FFF2-40B4-BE49-F238E27FC236}">
                <a16:creationId xmlns:a16="http://schemas.microsoft.com/office/drawing/2014/main" id="{1C2DE470-4BDF-EB6D-20CA-FF68CFCE034A}"/>
              </a:ext>
            </a:extLst>
          </p:cNvPr>
          <p:cNvSpPr txBox="1">
            <a:spLocks/>
          </p:cNvSpPr>
          <p:nvPr/>
        </p:nvSpPr>
        <p:spPr>
          <a:xfrm>
            <a:off x="5980195" y="2514904"/>
            <a:ext cx="2873842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0" i="0" u="none" strike="noStrike" cap="none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indent="0"/>
            <a:r>
              <a:rPr lang="es-ES" dirty="0"/>
              <a:t>1 RESIDENTE/AÑO</a:t>
            </a:r>
          </a:p>
        </p:txBody>
      </p:sp>
      <p:grpSp>
        <p:nvGrpSpPr>
          <p:cNvPr id="19" name="Google Shape;7105;p143">
            <a:extLst>
              <a:ext uri="{FF2B5EF4-FFF2-40B4-BE49-F238E27FC236}">
                <a16:creationId xmlns:a16="http://schemas.microsoft.com/office/drawing/2014/main" id="{35435A93-E2B7-633F-986A-0E83F1F010F0}"/>
              </a:ext>
            </a:extLst>
          </p:cNvPr>
          <p:cNvGrpSpPr/>
          <p:nvPr/>
        </p:nvGrpSpPr>
        <p:grpSpPr>
          <a:xfrm>
            <a:off x="1162045" y="1963603"/>
            <a:ext cx="532660" cy="572700"/>
            <a:chOff x="-27691025" y="3175300"/>
            <a:chExt cx="251275" cy="295375"/>
          </a:xfrm>
        </p:grpSpPr>
        <p:sp>
          <p:nvSpPr>
            <p:cNvPr id="20" name="Google Shape;7106;p143">
              <a:extLst>
                <a:ext uri="{FF2B5EF4-FFF2-40B4-BE49-F238E27FC236}">
                  <a16:creationId xmlns:a16="http://schemas.microsoft.com/office/drawing/2014/main" id="{E729D63C-2EBE-C326-475C-677FC02269B9}"/>
                </a:ext>
              </a:extLst>
            </p:cNvPr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07;p143">
              <a:extLst>
                <a:ext uri="{FF2B5EF4-FFF2-40B4-BE49-F238E27FC236}">
                  <a16:creationId xmlns:a16="http://schemas.microsoft.com/office/drawing/2014/main" id="{85D8F95E-270A-1B5D-D654-6367470B3F09}"/>
                </a:ext>
              </a:extLst>
            </p:cNvPr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08;p143">
              <a:extLst>
                <a:ext uri="{FF2B5EF4-FFF2-40B4-BE49-F238E27FC236}">
                  <a16:creationId xmlns:a16="http://schemas.microsoft.com/office/drawing/2014/main" id="{E899A88A-895D-138E-4CA2-696988BA1D54}"/>
                </a:ext>
              </a:extLst>
            </p:cNvPr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09;p143">
              <a:extLst>
                <a:ext uri="{FF2B5EF4-FFF2-40B4-BE49-F238E27FC236}">
                  <a16:creationId xmlns:a16="http://schemas.microsoft.com/office/drawing/2014/main" id="{07526A04-F92D-271A-9CEC-E173261AFCD2}"/>
                </a:ext>
              </a:extLst>
            </p:cNvPr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4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263231" y="1200086"/>
            <a:ext cx="4223528" cy="3054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ES" sz="1800" dirty="0"/>
              <a:t>Unidad creada en </a:t>
            </a:r>
            <a:r>
              <a:rPr lang="es-ES" sz="1800" b="1" dirty="0"/>
              <a:t>agosto de 2017.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Actualmente formada por </a:t>
            </a:r>
            <a:r>
              <a:rPr lang="es-ES" sz="1800" b="1" dirty="0"/>
              <a:t>11</a:t>
            </a:r>
            <a:r>
              <a:rPr lang="es-ES" sz="1800" dirty="0"/>
              <a:t> oncólogos médicos. 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Oncólogos especializados y con patología dividida por tumores más prevalentes </a:t>
            </a:r>
            <a:r>
              <a:rPr lang="es-ES" sz="1800" dirty="0">
                <a:sym typeface="Wingdings" panose="05000000000000000000" pitchFamily="2" charset="2"/>
              </a:rPr>
              <a:t></a:t>
            </a:r>
            <a:r>
              <a:rPr lang="es-ES" sz="1800" dirty="0"/>
              <a:t> </a:t>
            </a:r>
            <a:r>
              <a:rPr lang="es-ES" sz="1800" b="1" dirty="0" err="1"/>
              <a:t>superespecialización</a:t>
            </a:r>
            <a:r>
              <a:rPr lang="es-ES" sz="1800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Actividad asistencial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02F9D4-44B8-5513-A50E-726912DD1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736" y="1200086"/>
            <a:ext cx="3892556" cy="29218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45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>
          <a:extLst>
            <a:ext uri="{FF2B5EF4-FFF2-40B4-BE49-F238E27FC236}">
              <a16:creationId xmlns:a16="http://schemas.microsoft.com/office/drawing/2014/main" id="{37C16C79-2908-D6AA-DC0C-5A4F6DE17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>
            <a:extLst>
              <a:ext uri="{FF2B5EF4-FFF2-40B4-BE49-F238E27FC236}">
                <a16:creationId xmlns:a16="http://schemas.microsoft.com/office/drawing/2014/main" id="{3CA06713-332F-9923-618D-09D0BE7D46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0226" y="1077133"/>
            <a:ext cx="8903774" cy="2698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600" b="1" dirty="0"/>
              <a:t>Planta de Hospitalización </a:t>
            </a:r>
            <a:r>
              <a:rPr lang="es-ES" sz="1600" dirty="0"/>
              <a:t>con 20 camas a nuestro cargo. </a:t>
            </a:r>
          </a:p>
          <a:p>
            <a:endParaRPr lang="es-ES" sz="1600" dirty="0"/>
          </a:p>
          <a:p>
            <a:r>
              <a:rPr lang="es-ES" sz="1600" b="1" dirty="0"/>
              <a:t>Hospital de día </a:t>
            </a:r>
            <a:r>
              <a:rPr lang="es-ES" sz="1600" dirty="0"/>
              <a:t>de Oncología con 17 puestos.</a:t>
            </a:r>
          </a:p>
          <a:p>
            <a:endParaRPr lang="es-ES" sz="1600" b="1" dirty="0"/>
          </a:p>
          <a:p>
            <a:r>
              <a:rPr lang="es-ES" sz="1600" b="1" dirty="0"/>
              <a:t>Consultas Externas </a:t>
            </a:r>
            <a:r>
              <a:rPr lang="es-ES" sz="1600" dirty="0"/>
              <a:t>con actividad asistencial de mañana y tarde.</a:t>
            </a:r>
          </a:p>
        </p:txBody>
      </p:sp>
      <p:sp>
        <p:nvSpPr>
          <p:cNvPr id="547" name="Google Shape;547;p65">
            <a:extLst>
              <a:ext uri="{FF2B5EF4-FFF2-40B4-BE49-F238E27FC236}">
                <a16:creationId xmlns:a16="http://schemas.microsoft.com/office/drawing/2014/main" id="{1354559C-8CA1-5A2B-219C-EFD5A09DEE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Actividad asistencial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1DAA65-909C-B1E2-B99F-3FC590EB94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50"/>
          <a:stretch/>
        </p:blipFill>
        <p:spPr>
          <a:xfrm>
            <a:off x="3358047" y="2426157"/>
            <a:ext cx="2427906" cy="26172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020819-9431-021D-4462-7C70FC13DB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921"/>
          <a:stretch/>
        </p:blipFill>
        <p:spPr>
          <a:xfrm>
            <a:off x="6316286" y="2426157"/>
            <a:ext cx="2362765" cy="26172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58F926-EAFE-B5BC-A5A8-F2738CB3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139"/>
          <a:stretch/>
        </p:blipFill>
        <p:spPr>
          <a:xfrm>
            <a:off x="486986" y="2426157"/>
            <a:ext cx="2340728" cy="26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66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0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 asistencial</a:t>
            </a:r>
            <a:endParaRPr dirty="0"/>
          </a:p>
        </p:txBody>
      </p:sp>
      <p:grpSp>
        <p:nvGrpSpPr>
          <p:cNvPr id="1302" name="Google Shape;1302;p105"/>
          <p:cNvGrpSpPr/>
          <p:nvPr/>
        </p:nvGrpSpPr>
        <p:grpSpPr>
          <a:xfrm>
            <a:off x="3254913" y="1739175"/>
            <a:ext cx="2958275" cy="2496845"/>
            <a:chOff x="3254913" y="1739175"/>
            <a:chExt cx="2958275" cy="2496845"/>
          </a:xfrm>
        </p:grpSpPr>
        <p:grpSp>
          <p:nvGrpSpPr>
            <p:cNvPr id="1303" name="Google Shape;1303;p105"/>
            <p:cNvGrpSpPr/>
            <p:nvPr/>
          </p:nvGrpSpPr>
          <p:grpSpPr>
            <a:xfrm>
              <a:off x="3730408" y="1973899"/>
              <a:ext cx="2007300" cy="2007300"/>
              <a:chOff x="3730408" y="1973899"/>
              <a:chExt cx="2007300" cy="2007300"/>
            </a:xfrm>
          </p:grpSpPr>
          <p:sp>
            <p:nvSpPr>
              <p:cNvPr id="1304" name="Google Shape;1304;p105"/>
              <p:cNvSpPr/>
              <p:nvPr/>
            </p:nvSpPr>
            <p:spPr>
              <a:xfrm>
                <a:off x="3730408" y="1973899"/>
                <a:ext cx="2007300" cy="200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05" name="Google Shape;1305;p105"/>
              <p:cNvGrpSpPr/>
              <p:nvPr/>
            </p:nvGrpSpPr>
            <p:grpSpPr>
              <a:xfrm>
                <a:off x="4383980" y="2628191"/>
                <a:ext cx="700534" cy="698647"/>
                <a:chOff x="6553275" y="3604550"/>
                <a:chExt cx="296975" cy="296175"/>
              </a:xfrm>
            </p:grpSpPr>
            <p:sp>
              <p:nvSpPr>
                <p:cNvPr id="1306" name="Google Shape;1306;p105"/>
                <p:cNvSpPr/>
                <p:nvPr/>
              </p:nvSpPr>
              <p:spPr>
                <a:xfrm>
                  <a:off x="6657250" y="3604550"/>
                  <a:ext cx="86650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66" extrusionOk="0">
                      <a:moveTo>
                        <a:pt x="1733" y="0"/>
                      </a:moveTo>
                      <a:cubicBezTo>
                        <a:pt x="788" y="0"/>
                        <a:pt x="0" y="788"/>
                        <a:pt x="0" y="1733"/>
                      </a:cubicBezTo>
                      <a:cubicBezTo>
                        <a:pt x="0" y="2678"/>
                        <a:pt x="788" y="3466"/>
                        <a:pt x="1733" y="3466"/>
                      </a:cubicBezTo>
                      <a:cubicBezTo>
                        <a:pt x="2678" y="3466"/>
                        <a:pt x="3466" y="2678"/>
                        <a:pt x="3466" y="1733"/>
                      </a:cubicBezTo>
                      <a:cubicBezTo>
                        <a:pt x="3466" y="788"/>
                        <a:pt x="2678" y="0"/>
                        <a:pt x="17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105"/>
                <p:cNvSpPr/>
                <p:nvPr/>
              </p:nvSpPr>
              <p:spPr>
                <a:xfrm>
                  <a:off x="6553275" y="3777825"/>
                  <a:ext cx="296975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9" h="4916" extrusionOk="0">
                      <a:moveTo>
                        <a:pt x="694" y="0"/>
                      </a:moveTo>
                      <a:cubicBezTo>
                        <a:pt x="316" y="0"/>
                        <a:pt x="1" y="315"/>
                        <a:pt x="1" y="693"/>
                      </a:cubicBezTo>
                      <a:cubicBezTo>
                        <a:pt x="1" y="1103"/>
                        <a:pt x="316" y="1418"/>
                        <a:pt x="694" y="1418"/>
                      </a:cubicBezTo>
                      <a:lnTo>
                        <a:pt x="694" y="4569"/>
                      </a:lnTo>
                      <a:cubicBezTo>
                        <a:pt x="694" y="4758"/>
                        <a:pt x="851" y="4915"/>
                        <a:pt x="1040" y="4915"/>
                      </a:cubicBezTo>
                      <a:lnTo>
                        <a:pt x="10807" y="4915"/>
                      </a:lnTo>
                      <a:cubicBezTo>
                        <a:pt x="11028" y="4915"/>
                        <a:pt x="11185" y="4758"/>
                        <a:pt x="11185" y="4569"/>
                      </a:cubicBezTo>
                      <a:lnTo>
                        <a:pt x="11185" y="1418"/>
                      </a:lnTo>
                      <a:cubicBezTo>
                        <a:pt x="11563" y="1418"/>
                        <a:pt x="11878" y="1103"/>
                        <a:pt x="11878" y="693"/>
                      </a:cubicBezTo>
                      <a:cubicBezTo>
                        <a:pt x="11815" y="315"/>
                        <a:pt x="11500" y="0"/>
                        <a:pt x="111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105"/>
                <p:cNvSpPr/>
                <p:nvPr/>
              </p:nvSpPr>
              <p:spPr>
                <a:xfrm>
                  <a:off x="6707650" y="3688025"/>
                  <a:ext cx="70925" cy="7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" h="2837" extrusionOk="0">
                      <a:moveTo>
                        <a:pt x="1482" y="1"/>
                      </a:moveTo>
                      <a:cubicBezTo>
                        <a:pt x="1450" y="32"/>
                        <a:pt x="1418" y="64"/>
                        <a:pt x="1324" y="127"/>
                      </a:cubicBezTo>
                      <a:cubicBezTo>
                        <a:pt x="1324" y="190"/>
                        <a:pt x="1292" y="253"/>
                        <a:pt x="1261" y="284"/>
                      </a:cubicBezTo>
                      <a:lnTo>
                        <a:pt x="1" y="1923"/>
                      </a:lnTo>
                      <a:lnTo>
                        <a:pt x="1" y="2836"/>
                      </a:lnTo>
                      <a:lnTo>
                        <a:pt x="2742" y="2836"/>
                      </a:lnTo>
                      <a:lnTo>
                        <a:pt x="2742" y="2553"/>
                      </a:lnTo>
                      <a:lnTo>
                        <a:pt x="2836" y="2553"/>
                      </a:lnTo>
                      <a:cubicBezTo>
                        <a:pt x="2836" y="1513"/>
                        <a:pt x="2332" y="599"/>
                        <a:pt x="14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105"/>
                <p:cNvSpPr/>
                <p:nvPr/>
              </p:nvSpPr>
              <p:spPr>
                <a:xfrm>
                  <a:off x="6621025" y="3688825"/>
                  <a:ext cx="70900" cy="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2931" extrusionOk="0">
                      <a:moveTo>
                        <a:pt x="1323" y="0"/>
                      </a:moveTo>
                      <a:cubicBezTo>
                        <a:pt x="536" y="567"/>
                        <a:pt x="0" y="1513"/>
                        <a:pt x="0" y="2584"/>
                      </a:cubicBezTo>
                      <a:lnTo>
                        <a:pt x="0" y="2930"/>
                      </a:lnTo>
                      <a:lnTo>
                        <a:pt x="2741" y="2930"/>
                      </a:lnTo>
                      <a:lnTo>
                        <a:pt x="2741" y="1922"/>
                      </a:lnTo>
                      <a:lnTo>
                        <a:pt x="2836" y="1922"/>
                      </a:lnTo>
                      <a:lnTo>
                        <a:pt x="1575" y="284"/>
                      </a:lnTo>
                      <a:cubicBezTo>
                        <a:pt x="1512" y="252"/>
                        <a:pt x="1512" y="158"/>
                        <a:pt x="1481" y="126"/>
                      </a:cubicBezTo>
                      <a:cubicBezTo>
                        <a:pt x="1449" y="95"/>
                        <a:pt x="1355" y="63"/>
                        <a:pt x="13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12" name="Google Shape;1312;p105"/>
            <p:cNvGrpSpPr/>
            <p:nvPr/>
          </p:nvGrpSpPr>
          <p:grpSpPr>
            <a:xfrm>
              <a:off x="3254913" y="1739175"/>
              <a:ext cx="1011000" cy="930000"/>
              <a:chOff x="3173876" y="1739175"/>
              <a:chExt cx="1011000" cy="930000"/>
            </a:xfrm>
          </p:grpSpPr>
          <p:sp>
            <p:nvSpPr>
              <p:cNvPr id="1313" name="Google Shape;1313;p105"/>
              <p:cNvSpPr/>
              <p:nvPr/>
            </p:nvSpPr>
            <p:spPr>
              <a:xfrm>
                <a:off x="3214375" y="1739175"/>
                <a:ext cx="930000" cy="9300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05"/>
              <p:cNvSpPr txBox="1"/>
              <p:nvPr/>
            </p:nvSpPr>
            <p:spPr>
              <a:xfrm>
                <a:off x="3173876" y="1870425"/>
                <a:ext cx="10110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chemeClr val="accen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01</a:t>
                </a:r>
                <a:endParaRPr sz="350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</p:grpSp>
        <p:grpSp>
          <p:nvGrpSpPr>
            <p:cNvPr id="1315" name="Google Shape;1315;p105"/>
            <p:cNvGrpSpPr/>
            <p:nvPr/>
          </p:nvGrpSpPr>
          <p:grpSpPr>
            <a:xfrm>
              <a:off x="5202188" y="1739175"/>
              <a:ext cx="1011000" cy="930000"/>
              <a:chOff x="5121151" y="1739175"/>
              <a:chExt cx="1011000" cy="930000"/>
            </a:xfrm>
          </p:grpSpPr>
          <p:sp>
            <p:nvSpPr>
              <p:cNvPr id="1316" name="Google Shape;1316;p105"/>
              <p:cNvSpPr/>
              <p:nvPr/>
            </p:nvSpPr>
            <p:spPr>
              <a:xfrm>
                <a:off x="5161644" y="1739175"/>
                <a:ext cx="930000" cy="9300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05"/>
              <p:cNvSpPr txBox="1"/>
              <p:nvPr/>
            </p:nvSpPr>
            <p:spPr>
              <a:xfrm>
                <a:off x="5121151" y="1870425"/>
                <a:ext cx="10110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chemeClr val="accen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02</a:t>
                </a:r>
                <a:endParaRPr sz="350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</p:grpSp>
        <p:grpSp>
          <p:nvGrpSpPr>
            <p:cNvPr id="1318" name="Google Shape;1318;p105"/>
            <p:cNvGrpSpPr/>
            <p:nvPr/>
          </p:nvGrpSpPr>
          <p:grpSpPr>
            <a:xfrm>
              <a:off x="3254913" y="3306020"/>
              <a:ext cx="1011000" cy="930000"/>
              <a:chOff x="3173876" y="3306020"/>
              <a:chExt cx="1011000" cy="930000"/>
            </a:xfrm>
          </p:grpSpPr>
          <p:sp>
            <p:nvSpPr>
              <p:cNvPr id="1319" name="Google Shape;1319;p105"/>
              <p:cNvSpPr/>
              <p:nvPr/>
            </p:nvSpPr>
            <p:spPr>
              <a:xfrm>
                <a:off x="3214375" y="3306020"/>
                <a:ext cx="930000" cy="9300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05"/>
              <p:cNvSpPr txBox="1"/>
              <p:nvPr/>
            </p:nvSpPr>
            <p:spPr>
              <a:xfrm>
                <a:off x="3173876" y="3437275"/>
                <a:ext cx="10110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chemeClr val="accen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03</a:t>
                </a:r>
                <a:endParaRPr sz="350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</p:grpSp>
        <p:grpSp>
          <p:nvGrpSpPr>
            <p:cNvPr id="1321" name="Google Shape;1321;p105"/>
            <p:cNvGrpSpPr/>
            <p:nvPr/>
          </p:nvGrpSpPr>
          <p:grpSpPr>
            <a:xfrm>
              <a:off x="5202188" y="3306020"/>
              <a:ext cx="1011000" cy="930000"/>
              <a:chOff x="5121151" y="3306020"/>
              <a:chExt cx="1011000" cy="930000"/>
            </a:xfrm>
          </p:grpSpPr>
          <p:sp>
            <p:nvSpPr>
              <p:cNvPr id="1322" name="Google Shape;1322;p105"/>
              <p:cNvSpPr/>
              <p:nvPr/>
            </p:nvSpPr>
            <p:spPr>
              <a:xfrm>
                <a:off x="5161644" y="3306020"/>
                <a:ext cx="930000" cy="9300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05"/>
              <p:cNvSpPr txBox="1"/>
              <p:nvPr/>
            </p:nvSpPr>
            <p:spPr>
              <a:xfrm>
                <a:off x="5121151" y="3437275"/>
                <a:ext cx="1011000" cy="66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>
                    <a:solidFill>
                      <a:schemeClr val="accen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04</a:t>
                </a:r>
                <a:endParaRPr sz="350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88EF4B8-9894-4313-0EB9-B268D194C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660" y="1798993"/>
            <a:ext cx="2017951" cy="8413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80952D-74AE-6D6A-213B-80C1F226D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746" y="1783514"/>
            <a:ext cx="2066723" cy="8413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7E02C1-FE11-A149-5A44-076CA96F0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211" y="3243670"/>
            <a:ext cx="2017951" cy="10546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701532-0E79-C739-6852-9A1222544F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208" y="3136980"/>
            <a:ext cx="2011854" cy="1268078"/>
          </a:xfrm>
          <a:prstGeom prst="rect">
            <a:avLst/>
          </a:prstGeom>
        </p:spPr>
      </p:pic>
      <p:grpSp>
        <p:nvGrpSpPr>
          <p:cNvPr id="10" name="Google Shape;7105;p143">
            <a:extLst>
              <a:ext uri="{FF2B5EF4-FFF2-40B4-BE49-F238E27FC236}">
                <a16:creationId xmlns:a16="http://schemas.microsoft.com/office/drawing/2014/main" id="{ADCA7EEF-0E9B-CDEC-72C2-5A85B1BCFC44}"/>
              </a:ext>
            </a:extLst>
          </p:cNvPr>
          <p:cNvGrpSpPr/>
          <p:nvPr/>
        </p:nvGrpSpPr>
        <p:grpSpPr>
          <a:xfrm>
            <a:off x="4323638" y="2754138"/>
            <a:ext cx="532660" cy="572700"/>
            <a:chOff x="-27691025" y="3175300"/>
            <a:chExt cx="251275" cy="295375"/>
          </a:xfrm>
        </p:grpSpPr>
        <p:sp>
          <p:nvSpPr>
            <p:cNvPr id="11" name="Google Shape;7106;p143">
              <a:extLst>
                <a:ext uri="{FF2B5EF4-FFF2-40B4-BE49-F238E27FC236}">
                  <a16:creationId xmlns:a16="http://schemas.microsoft.com/office/drawing/2014/main" id="{A28555E4-376E-9FF0-45A2-A0D55C4120FF}"/>
                </a:ext>
              </a:extLst>
            </p:cNvPr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07;p143">
              <a:extLst>
                <a:ext uri="{FF2B5EF4-FFF2-40B4-BE49-F238E27FC236}">
                  <a16:creationId xmlns:a16="http://schemas.microsoft.com/office/drawing/2014/main" id="{53D278A8-4D1C-5C43-7310-12D2FBBDC41E}"/>
                </a:ext>
              </a:extLst>
            </p:cNvPr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08;p143">
              <a:extLst>
                <a:ext uri="{FF2B5EF4-FFF2-40B4-BE49-F238E27FC236}">
                  <a16:creationId xmlns:a16="http://schemas.microsoft.com/office/drawing/2014/main" id="{B5FB58FB-22B9-EB10-A7AF-E493F7A11C1D}"/>
                </a:ext>
              </a:extLst>
            </p:cNvPr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09;p143">
              <a:extLst>
                <a:ext uri="{FF2B5EF4-FFF2-40B4-BE49-F238E27FC236}">
                  <a16:creationId xmlns:a16="http://schemas.microsoft.com/office/drawing/2014/main" id="{85668DA2-C350-7A72-F5BB-6411344B1011}"/>
                </a:ext>
              </a:extLst>
            </p:cNvPr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06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ROTACIONES</a:t>
            </a:r>
            <a:endParaRPr dirty="0"/>
          </a:p>
        </p:txBody>
      </p:sp>
      <p:grpSp>
        <p:nvGrpSpPr>
          <p:cNvPr id="955" name="Google Shape;955;p91"/>
          <p:cNvGrpSpPr/>
          <p:nvPr/>
        </p:nvGrpSpPr>
        <p:grpSpPr>
          <a:xfrm>
            <a:off x="108481" y="2571750"/>
            <a:ext cx="7013349" cy="667500"/>
            <a:chOff x="1061626" y="2700425"/>
            <a:chExt cx="7013349" cy="667500"/>
          </a:xfrm>
        </p:grpSpPr>
        <p:cxnSp>
          <p:nvCxnSpPr>
            <p:cNvPr id="956" name="Google Shape;956;p91"/>
            <p:cNvCxnSpPr>
              <a:stCxn id="957" idx="3"/>
              <a:endCxn id="958" idx="1"/>
            </p:cNvCxnSpPr>
            <p:nvPr/>
          </p:nvCxnSpPr>
          <p:spPr>
            <a:xfrm>
              <a:off x="2072626" y="3034175"/>
              <a:ext cx="1006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91"/>
            <p:cNvCxnSpPr>
              <a:stCxn id="958" idx="3"/>
              <a:endCxn id="960" idx="1"/>
            </p:cNvCxnSpPr>
            <p:nvPr/>
          </p:nvCxnSpPr>
          <p:spPr>
            <a:xfrm>
              <a:off x="4061175" y="3034175"/>
              <a:ext cx="10215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91"/>
            <p:cNvCxnSpPr>
              <a:stCxn id="960" idx="3"/>
              <a:endCxn id="962" idx="1"/>
            </p:cNvCxnSpPr>
            <p:nvPr/>
          </p:nvCxnSpPr>
          <p:spPr>
            <a:xfrm>
              <a:off x="6064400" y="3034175"/>
              <a:ext cx="10143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7" name="Google Shape;957;p91"/>
            <p:cNvSpPr txBox="1"/>
            <p:nvPr/>
          </p:nvSpPr>
          <p:spPr>
            <a:xfrm>
              <a:off x="1061626" y="2700425"/>
              <a:ext cx="10110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rPr>
                <a:t>R1</a:t>
              </a:r>
              <a:endParaRPr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958" name="Google Shape;958;p91"/>
            <p:cNvSpPr txBox="1"/>
            <p:nvPr/>
          </p:nvSpPr>
          <p:spPr>
            <a:xfrm>
              <a:off x="3079575" y="2700425"/>
              <a:ext cx="9816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rPr>
                <a:t>R2</a:t>
              </a:r>
              <a:endParaRPr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960" name="Google Shape;960;p91"/>
            <p:cNvSpPr txBox="1"/>
            <p:nvPr/>
          </p:nvSpPr>
          <p:spPr>
            <a:xfrm>
              <a:off x="5082800" y="2700425"/>
              <a:ext cx="9816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rPr>
                <a:t>R3</a:t>
              </a:r>
              <a:endParaRPr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962" name="Google Shape;962;p91"/>
            <p:cNvSpPr txBox="1"/>
            <p:nvPr/>
          </p:nvSpPr>
          <p:spPr>
            <a:xfrm>
              <a:off x="7078675" y="2700425"/>
              <a:ext cx="9963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1"/>
                  </a:solidFill>
                  <a:latin typeface="Vidaloka"/>
                  <a:ea typeface="Vidaloka"/>
                  <a:cs typeface="Vidaloka"/>
                  <a:sym typeface="Vidaloka"/>
                </a:rPr>
                <a:t>R4</a:t>
              </a:r>
              <a:endParaRPr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</p:grpSp>
      <p:cxnSp>
        <p:nvCxnSpPr>
          <p:cNvPr id="2" name="Google Shape;961;p91">
            <a:extLst>
              <a:ext uri="{FF2B5EF4-FFF2-40B4-BE49-F238E27FC236}">
                <a16:creationId xmlns:a16="http://schemas.microsoft.com/office/drawing/2014/main" id="{931D0BFC-E470-AA70-3DDB-5E953FBD6E7D}"/>
              </a:ext>
            </a:extLst>
          </p:cNvPr>
          <p:cNvCxnSpPr/>
          <p:nvPr/>
        </p:nvCxnSpPr>
        <p:spPr>
          <a:xfrm>
            <a:off x="7038211" y="2905500"/>
            <a:ext cx="10143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962;p91">
            <a:extLst>
              <a:ext uri="{FF2B5EF4-FFF2-40B4-BE49-F238E27FC236}">
                <a16:creationId xmlns:a16="http://schemas.microsoft.com/office/drawing/2014/main" id="{99262410-720B-0E63-47BB-FB4DAA3E163C}"/>
              </a:ext>
            </a:extLst>
          </p:cNvPr>
          <p:cNvSpPr txBox="1"/>
          <p:nvPr/>
        </p:nvSpPr>
        <p:spPr>
          <a:xfrm>
            <a:off x="7968867" y="2571750"/>
            <a:ext cx="9963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R5</a:t>
            </a:r>
            <a:endParaRPr sz="3500" dirty="0">
              <a:solidFill>
                <a:schemeClr val="accen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0001"/>
      </p:ext>
    </p:extLst>
  </p:cSld>
  <p:clrMapOvr>
    <a:masterClrMapping/>
  </p:clrMapOvr>
  <p:transition spd="slow" advTm="594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>
          <a:extLst>
            <a:ext uri="{FF2B5EF4-FFF2-40B4-BE49-F238E27FC236}">
              <a16:creationId xmlns:a16="http://schemas.microsoft.com/office/drawing/2014/main" id="{FD03E971-A147-C801-E83F-4ED95323E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1">
            <a:extLst>
              <a:ext uri="{FF2B5EF4-FFF2-40B4-BE49-F238E27FC236}">
                <a16:creationId xmlns:a16="http://schemas.microsoft.com/office/drawing/2014/main" id="{6809CF8E-02D5-D187-63CC-1B5A20546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ROTACIONES</a:t>
            </a:r>
            <a:endParaRPr dirty="0"/>
          </a:p>
        </p:txBody>
      </p:sp>
      <p:sp>
        <p:nvSpPr>
          <p:cNvPr id="957" name="Google Shape;957;p91">
            <a:extLst>
              <a:ext uri="{FF2B5EF4-FFF2-40B4-BE49-F238E27FC236}">
                <a16:creationId xmlns:a16="http://schemas.microsoft.com/office/drawing/2014/main" id="{8040C4C4-C739-BFD5-881F-34AF5F31523C}"/>
              </a:ext>
            </a:extLst>
          </p:cNvPr>
          <p:cNvSpPr txBox="1"/>
          <p:nvPr/>
        </p:nvSpPr>
        <p:spPr>
          <a:xfrm>
            <a:off x="108481" y="2571750"/>
            <a:ext cx="10110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R1</a:t>
            </a:r>
            <a:endParaRPr sz="3500" dirty="0">
              <a:solidFill>
                <a:schemeClr val="accen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4" name="Google Shape;553;p66">
            <a:extLst>
              <a:ext uri="{FF2B5EF4-FFF2-40B4-BE49-F238E27FC236}">
                <a16:creationId xmlns:a16="http://schemas.microsoft.com/office/drawing/2014/main" id="{981DEEC5-B01B-B40B-D607-2F78ACA124F4}"/>
              </a:ext>
            </a:extLst>
          </p:cNvPr>
          <p:cNvSpPr txBox="1">
            <a:spLocks/>
          </p:cNvSpPr>
          <p:nvPr/>
        </p:nvSpPr>
        <p:spPr>
          <a:xfrm>
            <a:off x="1119481" y="1394414"/>
            <a:ext cx="3847200" cy="3118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00" dirty="0">
                <a:latin typeface="Montserrat" panose="00000500000000000000" pitchFamily="2" charset="0"/>
              </a:rPr>
              <a:t>Oncología Médica (1 mes)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Medicina Interna (6 meses)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Neumología (2 meses)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Cardiología (1 mes)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UCI (1 mes)</a:t>
            </a:r>
          </a:p>
          <a:p>
            <a:endParaRPr lang="es-ES" sz="1800" dirty="0">
              <a:latin typeface="Montserrat" panose="00000500000000000000" pitchFamily="2" charset="0"/>
            </a:endParaRPr>
          </a:p>
          <a:p>
            <a:r>
              <a:rPr lang="es-ES" sz="1800" dirty="0">
                <a:latin typeface="Montserrat" panose="00000500000000000000" pitchFamily="2" charset="0"/>
              </a:rPr>
              <a:t>Radiología (1 mes)</a:t>
            </a:r>
          </a:p>
          <a:p>
            <a:pPr>
              <a:buClr>
                <a:schemeClr val="dk1"/>
              </a:buClr>
              <a:buSzPts val="1100"/>
            </a:pPr>
            <a:endParaRPr lang="es-ES" dirty="0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DAFD55CF-6532-3467-6283-BDF5AA06B0C6}"/>
              </a:ext>
            </a:extLst>
          </p:cNvPr>
          <p:cNvSpPr/>
          <p:nvPr/>
        </p:nvSpPr>
        <p:spPr>
          <a:xfrm>
            <a:off x="914400" y="1394415"/>
            <a:ext cx="205081" cy="3118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b="1" dirty="0">
              <a:latin typeface="Montserrat" panose="00000500000000000000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1136"/>
      </p:ext>
    </p:extLst>
  </p:cSld>
  <p:clrMapOvr>
    <a:masterClrMapping/>
  </p:clrMapOvr>
  <p:transition spd="slow" advTm="157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6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ROTACIONES (R1)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930560-9398-6072-3B3C-AE9E20332052}"/>
              </a:ext>
            </a:extLst>
          </p:cNvPr>
          <p:cNvSpPr txBox="1"/>
          <p:nvPr/>
        </p:nvSpPr>
        <p:spPr>
          <a:xfrm>
            <a:off x="1539498" y="1096615"/>
            <a:ext cx="6065003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Montserrat" panose="00000500000000000000" pitchFamily="2" charset="0"/>
              </a:rPr>
              <a:t>GUARDIAS (4-5 guardias/mes)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Montserrat" panose="00000500000000000000" pitchFamily="2" charset="0"/>
              </a:rPr>
              <a:t>Guardias de </a:t>
            </a:r>
            <a:r>
              <a:rPr lang="es-ES" sz="2000" b="1" dirty="0">
                <a:latin typeface="Montserrat" panose="00000500000000000000" pitchFamily="2" charset="0"/>
              </a:rPr>
              <a:t>Urgencias</a:t>
            </a:r>
            <a:r>
              <a:rPr lang="es-ES" sz="2000" dirty="0">
                <a:latin typeface="Montserrat" panose="00000500000000000000" pitchFamily="2" charset="0"/>
              </a:rPr>
              <a:t> (mínimo 11) </a:t>
            </a:r>
            <a:r>
              <a:rPr lang="es-ES" sz="2000" dirty="0">
                <a:latin typeface="Montserrat" panose="00000500000000000000" pitchFamily="2" charset="0"/>
                <a:sym typeface="Wingdings" panose="05000000000000000000" pitchFamily="2" charset="2"/>
              </a:rPr>
              <a:t> durante el 1er año</a:t>
            </a:r>
          </a:p>
          <a:p>
            <a:pPr marL="285750" indent="-285750">
              <a:buFontTx/>
              <a:buChar char="-"/>
            </a:pPr>
            <a:r>
              <a:rPr lang="es-ES" sz="2000" dirty="0">
                <a:latin typeface="Montserrat" panose="00000500000000000000" pitchFamily="2" charset="0"/>
                <a:sym typeface="Wingdings" panose="05000000000000000000" pitchFamily="2" charset="2"/>
              </a:rPr>
              <a:t>Guardias de </a:t>
            </a:r>
            <a:r>
              <a:rPr lang="es-ES" sz="2000" b="1" dirty="0">
                <a:latin typeface="Montserrat" panose="00000500000000000000" pitchFamily="2" charset="0"/>
                <a:sym typeface="Wingdings" panose="05000000000000000000" pitchFamily="2" charset="2"/>
              </a:rPr>
              <a:t>Medicina Interna </a:t>
            </a:r>
            <a:r>
              <a:rPr lang="es-ES" sz="2000" dirty="0">
                <a:latin typeface="Montserrat" panose="00000500000000000000" pitchFamily="2" charset="0"/>
                <a:sym typeface="Wingdings" panose="05000000000000000000" pitchFamily="2" charset="2"/>
              </a:rPr>
              <a:t>(toda la residencia): POOL DE INTERNA</a:t>
            </a:r>
          </a:p>
          <a:p>
            <a:pPr marL="1200150" lvl="2" indent="-285750">
              <a:buFontTx/>
              <a:buChar char="-"/>
            </a:pPr>
            <a:r>
              <a:rPr lang="es-ES" sz="2000" dirty="0">
                <a:latin typeface="Montserrat" panose="00000500000000000000" pitchFamily="2" charset="0"/>
                <a:sym typeface="Wingdings" panose="05000000000000000000" pitchFamily="2" charset="2"/>
              </a:rPr>
              <a:t>Medicina Interna</a:t>
            </a:r>
          </a:p>
          <a:p>
            <a:pPr marL="1200150" lvl="2" indent="-285750">
              <a:buFontTx/>
              <a:buChar char="-"/>
            </a:pPr>
            <a:r>
              <a:rPr lang="es-ES" sz="2000" dirty="0">
                <a:latin typeface="Montserrat" panose="00000500000000000000" pitchFamily="2" charset="0"/>
                <a:sym typeface="Wingdings" panose="05000000000000000000" pitchFamily="2" charset="2"/>
              </a:rPr>
              <a:t>Digestivo</a:t>
            </a:r>
          </a:p>
          <a:p>
            <a:pPr marL="1200150" lvl="2" indent="-285750">
              <a:buFontTx/>
              <a:buChar char="-"/>
            </a:pPr>
            <a:r>
              <a:rPr lang="es-ES" sz="2000" dirty="0">
                <a:latin typeface="Montserrat" panose="00000500000000000000" pitchFamily="2" charset="0"/>
                <a:sym typeface="Wingdings" panose="05000000000000000000" pitchFamily="2" charset="2"/>
              </a:rPr>
              <a:t>Endocrinología </a:t>
            </a:r>
          </a:p>
          <a:p>
            <a:pPr marL="1200150" lvl="2" indent="-285750">
              <a:buFontTx/>
              <a:buChar char="-"/>
            </a:pPr>
            <a:r>
              <a:rPr lang="es-ES" sz="2000" dirty="0">
                <a:latin typeface="Montserrat" panose="00000500000000000000" pitchFamily="2" charset="0"/>
                <a:sym typeface="Wingdings" panose="05000000000000000000" pitchFamily="2" charset="2"/>
              </a:rPr>
              <a:t>Oncología Médica </a:t>
            </a:r>
          </a:p>
          <a:p>
            <a:pPr marL="1200150" lvl="2" indent="-285750">
              <a:buFontTx/>
              <a:buChar char="-"/>
            </a:pPr>
            <a:r>
              <a:rPr lang="es-ES" sz="2000" dirty="0">
                <a:latin typeface="Montserrat" panose="00000500000000000000" pitchFamily="2" charset="0"/>
                <a:sym typeface="Wingdings" panose="05000000000000000000" pitchFamily="2" charset="2"/>
              </a:rPr>
              <a:t>Oncología Radioterápica</a:t>
            </a:r>
          </a:p>
          <a:p>
            <a:pPr marL="1200150" lvl="2" indent="-285750">
              <a:buFontTx/>
              <a:buChar char="-"/>
            </a:pPr>
            <a:r>
              <a:rPr lang="es-ES" sz="2000" dirty="0">
                <a:latin typeface="Montserrat" panose="00000500000000000000" pitchFamily="2" charset="0"/>
                <a:sym typeface="Wingdings" panose="05000000000000000000" pitchFamily="2" charset="2"/>
              </a:rPr>
              <a:t>Reumatología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069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373</Words>
  <Application>Microsoft Office PowerPoint</Application>
  <PresentationFormat>Presentación en pantalla (16:9)</PresentationFormat>
  <Paragraphs>104</Paragraphs>
  <Slides>18</Slides>
  <Notes>15</Notes>
  <HiddenSlides>0</HiddenSlides>
  <MMClips>14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Lato</vt:lpstr>
      <vt:lpstr>Arial</vt:lpstr>
      <vt:lpstr>Merriweather Light</vt:lpstr>
      <vt:lpstr>Vidaloka</vt:lpstr>
      <vt:lpstr>Montserrat</vt:lpstr>
      <vt:lpstr>Wingdings</vt:lpstr>
      <vt:lpstr>Minimalist Business Slides XL by Slidesgo</vt:lpstr>
      <vt:lpstr>Servicio de Oncología Médica</vt:lpstr>
      <vt:lpstr>¿Y por qué Oncología Médica?</vt:lpstr>
      <vt:lpstr>ESPECIALIDAD</vt:lpstr>
      <vt:lpstr>Actividad asistencial</vt:lpstr>
      <vt:lpstr>Actividad asistencial</vt:lpstr>
      <vt:lpstr>Actividad asistencial</vt:lpstr>
      <vt:lpstr>ROTACIONES</vt:lpstr>
      <vt:lpstr>ROTACIONES</vt:lpstr>
      <vt:lpstr>ROTACIONES (R1)</vt:lpstr>
      <vt:lpstr>Presentación de PowerPoint</vt:lpstr>
      <vt:lpstr>ROTACIONES</vt:lpstr>
      <vt:lpstr>ROTACIONES</vt:lpstr>
      <vt:lpstr>Presentación de PowerPoint</vt:lpstr>
      <vt:lpstr>¿POSIBILIDAD DE ROTACIONES EXTERNAS?                                            SÍ</vt:lpstr>
      <vt:lpstr>Investigación y docencia</vt:lpstr>
      <vt:lpstr>NUESTRO EQUIPO</vt:lpstr>
      <vt:lpstr>Presentación de PowerPoint</vt:lpstr>
      <vt:lpstr>¡Muchas 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de Oncología Médica</dc:title>
  <dc:creator>asus</dc:creator>
  <cp:lastModifiedBy>Herrero Castilla, Angela</cp:lastModifiedBy>
  <cp:revision>8</cp:revision>
  <dcterms:modified xsi:type="dcterms:W3CDTF">2025-03-14T09:32:17Z</dcterms:modified>
</cp:coreProperties>
</file>