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</p:sldIdLst>
  <p:sldSz cx="9144000" cy="5715000" type="screen16x10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258" autoAdjust="0"/>
  </p:normalViewPr>
  <p:slideViewPr>
    <p:cSldViewPr snapToGrid="0" snapToObjects="1">
      <p:cViewPr varScale="1">
        <p:scale>
          <a:sx n="121" d="100"/>
          <a:sy n="121" d="100"/>
        </p:scale>
        <p:origin x="1360" y="1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20902-A717-A646-8648-AC8EB5955AF7}" type="datetimeFigureOut">
              <a:rPr lang="es-ES" smtClean="0"/>
              <a:t>5/11/24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A9B48-D757-5743-9E16-4AAC87A540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3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Pacientes</a:t>
            </a:r>
            <a:r>
              <a:rPr lang="es-ES" baseline="0" dirty="0"/>
              <a:t> con mayor sintomatología, no muestran mayor numero de EA.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/>
              <a:t>*La </a:t>
            </a:r>
            <a:r>
              <a:rPr lang="es-ES" baseline="0" dirty="0" err="1"/>
              <a:t>gravE</a:t>
            </a:r>
            <a:r>
              <a:rPr lang="es-ES" baseline="0" dirty="0"/>
              <a:t> edad del </a:t>
            </a:r>
            <a:r>
              <a:rPr lang="es-ES" baseline="0" dirty="0" err="1"/>
              <a:t>angiuoedema</a:t>
            </a:r>
            <a:r>
              <a:rPr lang="es-ES" baseline="0" dirty="0"/>
              <a:t> no se correlación con la presencia de EA.  </a:t>
            </a:r>
            <a:r>
              <a:rPr lang="es-ES" baseline="0" dirty="0" err="1"/>
              <a:t>Asintomaticos</a:t>
            </a:r>
            <a:r>
              <a:rPr lang="es-ES" baseline="0" dirty="0"/>
              <a:t>  y varias enfermedades 3.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A9B48-D757-5743-9E16-4AAC87A540B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66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Dañas estructuras propias.</a:t>
            </a:r>
            <a:r>
              <a:rPr lang="es-ES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/>
              <a:t>Afectación de varios órganos: GI, RE,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A9B48-D757-5743-9E16-4AAC87A540B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21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* Prevalencia</a:t>
            </a:r>
            <a:r>
              <a:rPr lang="es-ES" baseline="0" dirty="0"/>
              <a:t> IMID en pacientes AEH 12%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A9B48-D757-5743-9E16-4AAC87A540B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785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A9B48-D757-5743-9E16-4AAC87A540B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05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* Total.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A9B48-D757-5743-9E16-4AAC87A540B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11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4D9F30DC-AA75-EE1C-B662-DFD571640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685" y="0"/>
            <a:ext cx="920537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2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4ADDBA-6D97-C144-8BE4-C6ACCCF5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4515F-F16F-754C-8025-3218AFE81D06}" type="datetimeFigureOut">
              <a:rPr lang="es-ES"/>
              <a:pPr>
                <a:defRPr/>
              </a:pPr>
              <a:t>5/11/24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709DD-A86C-8141-A11F-171C0FAC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6BE7E-DFE5-8241-9FB4-176829FA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AC14C-7AEB-A64C-8DB0-52B46B457CE3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39510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427665-257F-7C46-B6C3-EC87A72E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87D7-24A2-4842-B862-2970EB3E2833}" type="datetimeFigureOut">
              <a:rPr lang="es-ES"/>
              <a:pPr>
                <a:defRPr/>
              </a:pPr>
              <a:t>5/11/24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30812C-4499-E044-91FE-6A7F93CF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C4BA1F-6BA6-7C4E-AA1B-FE5B6FDB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6C7F-57CF-614D-89AC-2529E0A19E68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32430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5F72C633-DB68-87E2-B2C7-EE6744FD6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16A031-587F-3F46-AFF4-5B8AE796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A95E-0873-CF4F-A678-1B269E26481F}" type="datetimeFigureOut">
              <a:rPr lang="es-ES"/>
              <a:pPr>
                <a:defRPr/>
              </a:pPr>
              <a:t>5/11/24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6B79D-99EE-C048-A2D7-FC127F17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C5F043-CAB4-8442-9BE9-2F5F8D7E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5FB8A-AF67-8C4F-8737-872C0A022FA7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3630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54DDC4F-DFB9-A34E-A997-E7DE3F93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53A7-49C1-A34E-B770-D9A1E8352720}" type="datetimeFigureOut">
              <a:rPr lang="es-ES"/>
              <a:pPr>
                <a:defRPr/>
              </a:pPr>
              <a:t>5/11/24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D0280A8-2831-C046-B289-4F4FE5C9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3A55CC7-8963-134A-81FC-08C56556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929C-5B47-2A4E-AF3B-E7A93082B6AE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2640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A67F1A82-FB1C-6F46-B39E-E23F5110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3932-4D1F-1F41-AFCF-23EC33340F37}" type="datetimeFigureOut">
              <a:rPr lang="es-ES"/>
              <a:pPr>
                <a:defRPr/>
              </a:pPr>
              <a:t>5/11/24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D6B5057-DECC-EC41-9B2F-4B5D0E28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ADE8E4D7-3693-604D-A272-1199570E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AB763-07D6-854D-8939-17AC809CC2C2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41245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E43E1AA8-1EFD-5341-A1A4-796B7F64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1434-39F0-354C-B64F-2433230B9701}" type="datetimeFigureOut">
              <a:rPr lang="es-ES"/>
              <a:pPr>
                <a:defRPr/>
              </a:pPr>
              <a:t>5/11/24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8D71DB8C-3717-CA49-8714-C69BF38F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671BE41D-826B-F944-9B80-DA4F3D60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68260-BAF3-9848-BA7A-44B4F44FEC62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94485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08B8482E-94FA-9348-B3F3-76E31EBA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52883-0218-4240-879F-694F463C3F83}" type="datetimeFigureOut">
              <a:rPr lang="es-ES"/>
              <a:pPr>
                <a:defRPr/>
              </a:pPr>
              <a:t>5/11/24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A4EE240A-E620-9F4E-8599-C187E514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1C780FD-C292-0F4F-AC72-C0B87085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C89CE-A1B5-4D4D-AA12-117D615676AD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69492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EF39E0C-D7F0-8B4B-97C7-6825F573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11F84-4C73-DD46-BAE6-A56DA6FE4F5A}" type="datetimeFigureOut">
              <a:rPr lang="es-ES"/>
              <a:pPr>
                <a:defRPr/>
              </a:pPr>
              <a:t>5/11/24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C035A6C0-868B-1B44-8C67-2EC3EFC9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42AF63F-7490-B64B-98EB-14BD3E60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4011A-7EF6-0B44-944E-AB5DC8F59F4B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63389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45CF521-D0B1-9845-A480-680E47CF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F6B5-788A-464F-8E42-4B88F325AD4F}" type="datetimeFigureOut">
              <a:rPr lang="es-ES"/>
              <a:pPr>
                <a:defRPr/>
              </a:pPr>
              <a:t>5/11/24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A0963F5-8EBC-834B-A0B7-E99D1418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824AF00-6FA3-5D46-8A79-E940D6D8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74D07-0BA9-7C44-9337-5A78452FB13E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37984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A7BE1D8A-0F8C-2041-AF8A-7A1017134D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Clic para editar título</a:t>
            </a:r>
            <a:endParaRPr lang="es-ES" altLang="es-ES_tradn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ADB9E260-6A9A-EE4B-9AE6-AB302E14A8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  <a:endParaRPr lang="es-ES" alt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BA770B-D05E-364A-B014-B2D02D1F1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46386CD-AFAD-994D-9093-B4E42E63B94C}" type="datetimeFigureOut">
              <a:rPr lang="es-ES"/>
              <a:pPr>
                <a:defRPr/>
              </a:pPr>
              <a:t>5/11/24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7BD86-9D99-C448-9720-81E1295A3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94FDC5-31BA-1E4E-AEB4-1F5BB254A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E203F0A8-75CC-2642-BA3C-5294845929A1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17C10A3-763B-815B-5BE6-ADB4AB6C0BAC}"/>
              </a:ext>
            </a:extLst>
          </p:cNvPr>
          <p:cNvSpPr txBox="1"/>
          <p:nvPr/>
        </p:nvSpPr>
        <p:spPr>
          <a:xfrm>
            <a:off x="467709" y="2008800"/>
            <a:ext cx="4067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7 familias. Todos los pacientes eran </a:t>
            </a:r>
            <a:r>
              <a:rPr lang="es-ES" b="1" dirty="0"/>
              <a:t>tipo 1.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Prevalencia en</a:t>
            </a:r>
            <a:r>
              <a:rPr lang="es-ES" dirty="0"/>
              <a:t> Valladolid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4,23: 100.000.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Promedio de edad en el estudio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47,3 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±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 años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(rango 17-77).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Todos sintomáticos.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La mayoría las manifestaciones de AE fueron tempranas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52% entre 0-20 años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3482DF-2BCB-AA55-D61D-70D59AB99622}"/>
              </a:ext>
            </a:extLst>
          </p:cNvPr>
          <p:cNvSpPr txBox="1"/>
          <p:nvPr/>
        </p:nvSpPr>
        <p:spPr>
          <a:xfrm>
            <a:off x="1282262" y="139787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AEH C1 INH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A500C7-2EA1-3D00-E521-4DF83250E9BB}"/>
              </a:ext>
            </a:extLst>
          </p:cNvPr>
          <p:cNvSpPr txBox="1"/>
          <p:nvPr/>
        </p:nvSpPr>
        <p:spPr>
          <a:xfrm>
            <a:off x="5423340" y="1397875"/>
            <a:ext cx="238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AEH FXII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A16303-B46D-56CB-89BE-7C34566CB831}"/>
              </a:ext>
            </a:extLst>
          </p:cNvPr>
          <p:cNvSpPr txBox="1"/>
          <p:nvPr/>
        </p:nvSpPr>
        <p:spPr>
          <a:xfrm>
            <a:off x="4976649" y="2021681"/>
            <a:ext cx="3699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6  familias</a:t>
            </a:r>
            <a:r>
              <a:rPr lang="es-ES" dirty="0"/>
              <a:t>. Mutación p.Thr328Lys en el gen F12.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Prevalencia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6,16:100.000.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Promedio de edad en el estudio</a:t>
            </a:r>
            <a:r>
              <a:rPr lang="es-ES" dirty="0"/>
              <a:t>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51 años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(rango 3-85)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23 pacientes eran sintomáticos, 18 de ellas mujeres.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87% inicio del AE en las tres primeras décadas de la vida.</a:t>
            </a: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179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97FA3A-7017-48F7-500A-9386BF011F0F}"/>
              </a:ext>
            </a:extLst>
          </p:cNvPr>
          <p:cNvSpPr txBox="1"/>
          <p:nvPr/>
        </p:nvSpPr>
        <p:spPr>
          <a:xfrm>
            <a:off x="2984938" y="1111874"/>
            <a:ext cx="2606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Resultados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786A43-9EAA-C92D-3833-758E750437D9}"/>
              </a:ext>
            </a:extLst>
          </p:cNvPr>
          <p:cNvSpPr txBox="1"/>
          <p:nvPr/>
        </p:nvSpPr>
        <p:spPr>
          <a:xfrm>
            <a:off x="2359571" y="1687536"/>
            <a:ext cx="409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55 pacientes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estaban diagnosticados de AEH en el periodo de inclusión.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ADA046-A9F4-DBA1-875C-0A8E5032C37F}"/>
              </a:ext>
            </a:extLst>
          </p:cNvPr>
          <p:cNvSpPr txBox="1"/>
          <p:nvPr/>
        </p:nvSpPr>
        <p:spPr>
          <a:xfrm>
            <a:off x="1503633" y="2717550"/>
            <a:ext cx="17118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23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AEH C1INH</a:t>
            </a:r>
          </a:p>
          <a:p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14 ♀︎ / ♂︎ 9</a:t>
            </a:r>
          </a:p>
          <a:p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7E6F28-EC9B-54A2-88A6-FB444C41EB22}"/>
              </a:ext>
            </a:extLst>
          </p:cNvPr>
          <p:cNvSpPr txBox="1"/>
          <p:nvPr/>
        </p:nvSpPr>
        <p:spPr>
          <a:xfrm>
            <a:off x="5221666" y="2717550"/>
            <a:ext cx="171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32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AEH FXII</a:t>
            </a:r>
          </a:p>
          <a:p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22 ♀︎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/  10 ♂︎</a:t>
            </a:r>
          </a:p>
        </p:txBody>
      </p:sp>
      <p:sp>
        <p:nvSpPr>
          <p:cNvPr id="14" name="Flecha abajo 13">
            <a:extLst>
              <a:ext uri="{FF2B5EF4-FFF2-40B4-BE49-F238E27FC236}">
                <a16:creationId xmlns:a16="http://schemas.microsoft.com/office/drawing/2014/main" id="{E3C4545E-22BC-29CF-31C8-6A477DC46C56}"/>
              </a:ext>
            </a:extLst>
          </p:cNvPr>
          <p:cNvSpPr/>
          <p:nvPr/>
        </p:nvSpPr>
        <p:spPr>
          <a:xfrm>
            <a:off x="2230160" y="3567381"/>
            <a:ext cx="258821" cy="4834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abajo 14">
            <a:extLst>
              <a:ext uri="{FF2B5EF4-FFF2-40B4-BE49-F238E27FC236}">
                <a16:creationId xmlns:a16="http://schemas.microsoft.com/office/drawing/2014/main" id="{87FA26B1-6C6D-ADCF-8035-906EEECA04D6}"/>
              </a:ext>
            </a:extLst>
          </p:cNvPr>
          <p:cNvSpPr/>
          <p:nvPr/>
        </p:nvSpPr>
        <p:spPr>
          <a:xfrm>
            <a:off x="5928493" y="3532120"/>
            <a:ext cx="258821" cy="4834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572C191-67E5-EEA7-1B34-D232C795DBE8}"/>
              </a:ext>
            </a:extLst>
          </p:cNvPr>
          <p:cNvSpPr txBox="1"/>
          <p:nvPr/>
        </p:nvSpPr>
        <p:spPr>
          <a:xfrm>
            <a:off x="1503633" y="4267200"/>
            <a:ext cx="1711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12 pacientes </a:t>
            </a: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52% tenían alguna EA.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D5622A3-B0D0-C920-C2D9-D66AFE3780F8}"/>
              </a:ext>
            </a:extLst>
          </p:cNvPr>
          <p:cNvSpPr txBox="1"/>
          <p:nvPr/>
        </p:nvSpPr>
        <p:spPr>
          <a:xfrm>
            <a:off x="5294915" y="4313366"/>
            <a:ext cx="152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3 pacientes </a:t>
            </a: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9,3% tenían alguna EA. </a:t>
            </a:r>
          </a:p>
        </p:txBody>
      </p:sp>
    </p:spTree>
    <p:extLst>
      <p:ext uri="{BB962C8B-B14F-4D97-AF65-F5344CB8AC3E}">
        <p14:creationId xmlns:p14="http://schemas.microsoft.com/office/powerpoint/2010/main" val="96835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F676D21F-87FD-9D2A-8395-E8A882573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23271"/>
              </p:ext>
            </p:extLst>
          </p:nvPr>
        </p:nvGraphicFramePr>
        <p:xfrm>
          <a:off x="585953" y="1030014"/>
          <a:ext cx="7785538" cy="453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455">
                  <a:extLst>
                    <a:ext uri="{9D8B030D-6E8A-4147-A177-3AD203B41FA5}">
                      <a16:colId xmlns:a16="http://schemas.microsoft.com/office/drawing/2014/main" val="2971900074"/>
                    </a:ext>
                  </a:extLst>
                </a:gridCol>
                <a:gridCol w="1970690">
                  <a:extLst>
                    <a:ext uri="{9D8B030D-6E8A-4147-A177-3AD203B41FA5}">
                      <a16:colId xmlns:a16="http://schemas.microsoft.com/office/drawing/2014/main" val="1666785201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val="3397613618"/>
                    </a:ext>
                  </a:extLst>
                </a:gridCol>
              </a:tblGrid>
              <a:tr h="33012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Enfermedades autoinmunes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AEH C1 INH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AEH FXII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030381"/>
                  </a:ext>
                </a:extLst>
              </a:tr>
              <a:tr h="805171">
                <a:tc>
                  <a:txBody>
                    <a:bodyPr/>
                    <a:lstStyle/>
                    <a:p>
                      <a:r>
                        <a:rPr lang="es-ES" sz="1400" dirty="0"/>
                        <a:t>Patologías endocrinas: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dirty="0"/>
                        <a:t>Hipotiroidismo primario autoinmune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dirty="0"/>
                        <a:t>Diabetes mellitus tipo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  <a:p>
                      <a:pPr algn="ctr"/>
                      <a:r>
                        <a:rPr lang="es-ES" sz="1400" dirty="0"/>
                        <a:t>5</a:t>
                      </a:r>
                    </a:p>
                    <a:p>
                      <a:pPr algn="ctr"/>
                      <a:r>
                        <a:rPr lang="es-E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  <a:p>
                      <a:pPr algn="ctr"/>
                      <a:r>
                        <a:rPr lang="es-E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43584"/>
                  </a:ext>
                </a:extLst>
              </a:tr>
              <a:tr h="1046722">
                <a:tc>
                  <a:txBody>
                    <a:bodyPr/>
                    <a:lstStyle/>
                    <a:p>
                      <a:r>
                        <a:rPr lang="es-ES" sz="1400" dirty="0"/>
                        <a:t>Patologías Reumatológicas: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dirty="0"/>
                        <a:t>Enfermedad de Raynaud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dirty="0"/>
                        <a:t>Artritis Reumatoide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dirty="0"/>
                        <a:t>Espondilitis anquilosante HLA 27+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dirty="0"/>
                        <a:t>Lupus cutáneo discoide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  <a:p>
                      <a:pPr algn="ctr"/>
                      <a:r>
                        <a:rPr lang="es-ES" sz="1400" dirty="0"/>
                        <a:t>1</a:t>
                      </a:r>
                    </a:p>
                    <a:p>
                      <a:pPr algn="ctr"/>
                      <a:r>
                        <a:rPr lang="es-ES" sz="1400" dirty="0"/>
                        <a:t>1</a:t>
                      </a:r>
                    </a:p>
                    <a:p>
                      <a:pPr algn="ctr"/>
                      <a:r>
                        <a:rPr lang="es-E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  <a:p>
                      <a:endParaRPr lang="es-ES" sz="1400" dirty="0"/>
                    </a:p>
                    <a:p>
                      <a:pPr algn="ctr"/>
                      <a:endParaRPr lang="es-ES" sz="1400" dirty="0"/>
                    </a:p>
                    <a:p>
                      <a:pPr algn="ctr"/>
                      <a:r>
                        <a:rPr lang="es-ES" sz="1400" dirty="0"/>
                        <a:t>1</a:t>
                      </a:r>
                    </a:p>
                    <a:p>
                      <a:pPr algn="ctr"/>
                      <a:r>
                        <a:rPr lang="es-E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653890"/>
                  </a:ext>
                </a:extLst>
              </a:tr>
              <a:tr h="1637181">
                <a:tc>
                  <a:txBody>
                    <a:bodyPr/>
                    <a:lstStyle/>
                    <a:p>
                      <a:r>
                        <a:rPr lang="es-ES" sz="1400" dirty="0"/>
                        <a:t>Patologías digestivas: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dirty="0"/>
                        <a:t>Enfermedad celiaca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dirty="0"/>
                        <a:t>Gastritis autoinmune (déficit B12)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dirty="0"/>
                        <a:t>Enfermedad inflamatoria intestinal por filiar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dirty="0"/>
                        <a:t>Enfermedad de Crohn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dirty="0"/>
                        <a:t>Cirrosis biliar primaria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  <a:p>
                      <a:pPr algn="ctr"/>
                      <a:r>
                        <a:rPr lang="es-ES" sz="1400" dirty="0"/>
                        <a:t>2</a:t>
                      </a:r>
                    </a:p>
                    <a:p>
                      <a:pPr algn="ctr"/>
                      <a:r>
                        <a:rPr lang="es-ES" sz="1400" dirty="0"/>
                        <a:t>2</a:t>
                      </a:r>
                    </a:p>
                    <a:p>
                      <a:pPr algn="ctr"/>
                      <a:r>
                        <a:rPr lang="es-ES" sz="1400" dirty="0"/>
                        <a:t>1</a:t>
                      </a:r>
                    </a:p>
                    <a:p>
                      <a:pPr algn="ctr"/>
                      <a:r>
                        <a:rPr lang="es-ES" sz="1400" dirty="0"/>
                        <a:t>1</a:t>
                      </a:r>
                    </a:p>
                    <a:p>
                      <a:pPr algn="ctr"/>
                      <a:r>
                        <a:rPr lang="es-E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01353"/>
                  </a:ext>
                </a:extLst>
              </a:tr>
              <a:tr h="563620">
                <a:tc>
                  <a:txBody>
                    <a:bodyPr/>
                    <a:lstStyle/>
                    <a:p>
                      <a:r>
                        <a:rPr lang="es-ES" sz="1400" dirty="0"/>
                        <a:t>Patologías dermatológicas:</a:t>
                      </a:r>
                    </a:p>
                    <a:p>
                      <a:r>
                        <a:rPr lang="es-ES" sz="1400" dirty="0"/>
                        <a:t>- Psoriasis pustulosa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  <a:p>
                      <a:pPr algn="ctr"/>
                      <a:r>
                        <a:rPr lang="es-E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531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78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11659C2-ED1C-E992-2CAF-4D6F8C34D24D}"/>
              </a:ext>
            </a:extLst>
          </p:cNvPr>
          <p:cNvSpPr txBox="1"/>
          <p:nvPr/>
        </p:nvSpPr>
        <p:spPr>
          <a:xfrm>
            <a:off x="2238704" y="1166648"/>
            <a:ext cx="339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Discusión</a:t>
            </a:r>
            <a:r>
              <a:rPr lang="es-ES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0A9012-29B4-909C-2404-5807B5E9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81" y="1842376"/>
            <a:ext cx="7772400" cy="318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2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4C7AC9-F926-A05D-AF42-DFB1A4B78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879372"/>
            <a:ext cx="6148552" cy="48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92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BFBE4B-D144-3D9B-8537-D46AE2523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55717"/>
            <a:ext cx="7147034" cy="47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2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9E72D6-DEDA-C283-64D1-2B097DD53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30" y="908269"/>
            <a:ext cx="7772400" cy="45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8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82FCDE5-D082-9387-1F6E-EE8082FFCBC9}"/>
              </a:ext>
            </a:extLst>
          </p:cNvPr>
          <p:cNvSpPr txBox="1"/>
          <p:nvPr/>
        </p:nvSpPr>
        <p:spPr>
          <a:xfrm>
            <a:off x="2417379" y="1229710"/>
            <a:ext cx="3615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Conclusiones</a:t>
            </a:r>
            <a:r>
              <a:rPr lang="es-ES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F0FA9E-2232-C4D0-E51D-47984E543C52}"/>
              </a:ext>
            </a:extLst>
          </p:cNvPr>
          <p:cNvSpPr txBox="1"/>
          <p:nvPr/>
        </p:nvSpPr>
        <p:spPr>
          <a:xfrm>
            <a:off x="693682" y="1826172"/>
            <a:ext cx="7472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En nuestro estudio se encontró una presencia muy elevada de enfermedades autoinmunes en el grupo </a:t>
            </a:r>
            <a:r>
              <a:rPr lang="es-ES" dirty="0"/>
              <a:t>de AEH-C1INH comparada con el AEH-FXII y la población general.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DBF76A-9957-7B90-6898-4853CD05E583}"/>
              </a:ext>
            </a:extLst>
          </p:cNvPr>
          <p:cNvSpPr txBox="1"/>
          <p:nvPr/>
        </p:nvSpPr>
        <p:spPr>
          <a:xfrm>
            <a:off x="693681" y="2835822"/>
            <a:ext cx="735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 enfermedad autoinmune más frecuente en asociación con AEH-C1 INH </a:t>
            </a:r>
            <a:r>
              <a:rPr lang="es-ES" dirty="0">
                <a:sym typeface="Wingdings" pitchFamily="2" charset="2"/>
              </a:rPr>
              <a:t> hipotiroidismo primario. 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F8D591-3032-DBB1-089F-F392506EF677}"/>
              </a:ext>
            </a:extLst>
          </p:cNvPr>
          <p:cNvSpPr txBox="1"/>
          <p:nvPr/>
        </p:nvSpPr>
        <p:spPr>
          <a:xfrm>
            <a:off x="693681" y="3597484"/>
            <a:ext cx="6968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Estos datos sugieren un papel potencial de la deficiencia del C1INH en el desarrollo de enfermedades autoinmunes.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pacientes con AEH-C1INH deberían revisarse comorbilidades de enfermedades autoinmunes.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7DB7CA-DC5A-A6E8-2B6B-FB2179CCE6C7}"/>
              </a:ext>
            </a:extLst>
          </p:cNvPr>
          <p:cNvSpPr txBox="1"/>
          <p:nvPr/>
        </p:nvSpPr>
        <p:spPr>
          <a:xfrm>
            <a:off x="231227" y="5345668"/>
            <a:ext cx="891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2. Donald Levy , Timothy Craig , Paul K. Keith, et al. 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Co-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occurrence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between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C1 esterase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inhibitor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deficiency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and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autoimmune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disease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: a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systematic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literature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review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. </a:t>
            </a:r>
            <a:r>
              <a:rPr lang="es-ES" sz="9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Allergy</a:t>
            </a:r>
            <a:r>
              <a:rPr lang="es-ES" sz="9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9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Asthma</a:t>
            </a:r>
            <a:r>
              <a:rPr lang="es-ES" sz="9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Clin </a:t>
            </a:r>
            <a:r>
              <a:rPr lang="es-ES" sz="9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Immunol</a:t>
            </a:r>
            <a:r>
              <a:rPr lang="es-ES" sz="9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(2020) 16:41. </a:t>
            </a:r>
            <a:endParaRPr lang="es-ES" sz="900" dirty="0"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5665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4EB897D-8252-9796-54E7-EABC5C504892}"/>
              </a:ext>
            </a:extLst>
          </p:cNvPr>
          <p:cNvSpPr txBox="1"/>
          <p:nvPr/>
        </p:nvSpPr>
        <p:spPr>
          <a:xfrm>
            <a:off x="1870841" y="1366345"/>
            <a:ext cx="5507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Bibliografía </a:t>
            </a:r>
            <a:r>
              <a:rPr lang="es-ES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AF42CD6-413A-E3DD-7D26-710FB3937D3A}"/>
              </a:ext>
            </a:extLst>
          </p:cNvPr>
          <p:cNvSpPr txBox="1"/>
          <p:nvPr/>
        </p:nvSpPr>
        <p:spPr>
          <a:xfrm>
            <a:off x="546537" y="2112580"/>
            <a:ext cx="815602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Lluís Puig, José G. Ruiz, Esteban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Dauden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et al. La prevalencia de diez enfermedades inflamatorias inmunomediadas (IMID) en España.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Rev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Esp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Salud Pública. Facultad de ciencias de la Salud. Universidad Rey Juan Carlos. Madrid. 2019.  </a:t>
            </a:r>
          </a:p>
          <a:p>
            <a:pPr marL="342900" indent="-342900">
              <a:buAutoNum type="arabicPeriod"/>
            </a:pPr>
            <a:r>
              <a:rPr lang="es-ES" sz="1400" b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Donald Levy , Timothy Craig , Paul K. Keith, et al.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Co-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occurrence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between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C1 esterase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inhibitor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deficiency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and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autoimmune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disease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: a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systematic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literature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review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.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Allergy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Asthma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Clin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Immunol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(2020) 16:41. </a:t>
            </a:r>
          </a:p>
          <a:p>
            <a:pPr marL="342900" indent="-342900">
              <a:buAutoNum type="arabicPeriod"/>
            </a:pP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Henriette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Farkas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a, ⁎,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Dorottya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Csuka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a , Judit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Gács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Lack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of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increased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prevalence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of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immunoregulatory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disorders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in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hereditary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angioedema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due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C1-inhibitor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deficiency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Clinical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Immunology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2011.</a:t>
            </a:r>
          </a:p>
          <a:p>
            <a:pPr marL="342900" indent="-342900">
              <a:buAutoNum type="arabicPeriod"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Davis AE 3rd, Lu F,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Mejia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P. C1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inhibitor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a multi-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functional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serine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protease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inhibitor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Thromb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Haemost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2010;104(5):886–93. </a:t>
            </a:r>
          </a:p>
          <a:p>
            <a:pPr marL="342900" indent="-342900">
              <a:buAutoNum type="arabicPeriod"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Steiner UC, Keller M, Schmid P,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Cichon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S,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Wuillemin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WA.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Mutational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spectrum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of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the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SERPING1 gene in Swiss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patients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with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hereditary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angioedema. Clin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Exp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Immunol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2017;188(3):430–6. </a:t>
            </a:r>
          </a:p>
          <a:p>
            <a:pPr marL="342900" indent="-342900">
              <a:buAutoNum type="arabicPeriod"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Johnsrud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I,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Kulseth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MA,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Rodningen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OK,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Landro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L,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Helsing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P,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Waage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Nielsen E, et al. A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nationwide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study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of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Norwegian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patients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with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hereditary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angioedema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with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C1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inhibitor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defciency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identifed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six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novel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mutations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in SERPING1. 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PLoS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ONE. 2015;10(7):e0131637.</a:t>
            </a:r>
            <a:endParaRPr lang="es-ES" sz="1400" dirty="0"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  <a:p>
            <a:endParaRPr lang="es-ES" sz="1600" dirty="0">
              <a:effectLst/>
            </a:endParaRPr>
          </a:p>
          <a:p>
            <a:pPr marL="342900" indent="-342900">
              <a:buFontTx/>
              <a:buAutoNum type="arabicPeriod"/>
            </a:pPr>
            <a:endParaRPr lang="es-ES" sz="1600" dirty="0">
              <a:effectLst/>
            </a:endParaRPr>
          </a:p>
          <a:p>
            <a:pPr marL="342900" indent="-342900">
              <a:buAutoNum type="arabicPeriod"/>
            </a:pP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56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2D5BBD5-DDAE-8289-E4B5-F4C61BB03A5E}"/>
              </a:ext>
            </a:extLst>
          </p:cNvPr>
          <p:cNvSpPr txBox="1"/>
          <p:nvPr/>
        </p:nvSpPr>
        <p:spPr>
          <a:xfrm>
            <a:off x="4813738" y="4770383"/>
            <a:ext cx="2869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GRACIAS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D84CE31-C8E2-AAF3-4C78-54C63C45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43" y="1316092"/>
            <a:ext cx="5779523" cy="32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6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43C84A-0F4B-DD8C-2934-D89104A548FE}"/>
              </a:ext>
            </a:extLst>
          </p:cNvPr>
          <p:cNvSpPr txBox="1"/>
          <p:nvPr/>
        </p:nvSpPr>
        <p:spPr>
          <a:xfrm>
            <a:off x="630621" y="2882397"/>
            <a:ext cx="193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	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Índice:  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C83F45-BE04-BB59-6D0D-5F41B4880158}"/>
              </a:ext>
            </a:extLst>
          </p:cNvPr>
          <p:cNvSpPr txBox="1"/>
          <p:nvPr/>
        </p:nvSpPr>
        <p:spPr>
          <a:xfrm>
            <a:off x="977461" y="3393855"/>
            <a:ext cx="7819697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Introducción al tema.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Definición IMID.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Prevalencia de enfermedades autoinmunes en España. 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Fisiopatología del rol del C1NH y el complemento en estas patologías.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Objetivos del estudio.   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Materiales y métodos.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Resultados.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Discusión. 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Conclusiones.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Bibliografía.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111433-8F72-BCD1-3655-FA3E9A83DD40}"/>
              </a:ext>
            </a:extLst>
          </p:cNvPr>
          <p:cNvSpPr txBox="1"/>
          <p:nvPr/>
        </p:nvSpPr>
        <p:spPr>
          <a:xfrm>
            <a:off x="788275" y="1324499"/>
            <a:ext cx="690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chemeClr val="accent1">
                    <a:lumMod val="75000"/>
                  </a:schemeClr>
                </a:solidFill>
              </a:rPr>
              <a:t>Angioedema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hereditario y autoinmunidad</a:t>
            </a:r>
          </a:p>
        </p:txBody>
      </p:sp>
    </p:spTree>
    <p:extLst>
      <p:ext uri="{BB962C8B-B14F-4D97-AF65-F5344CB8AC3E}">
        <p14:creationId xmlns:p14="http://schemas.microsoft.com/office/powerpoint/2010/main" val="310716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A2A6CE-5227-4514-9049-AB35F887AEB2}"/>
              </a:ext>
            </a:extLst>
          </p:cNvPr>
          <p:cNvSpPr txBox="1"/>
          <p:nvPr/>
        </p:nvSpPr>
        <p:spPr>
          <a:xfrm>
            <a:off x="840827" y="1131109"/>
            <a:ext cx="692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143F03-93C6-EADB-E6C3-E7C33B7D9AE8}"/>
              </a:ext>
            </a:extLst>
          </p:cNvPr>
          <p:cNvSpPr txBox="1"/>
          <p:nvPr/>
        </p:nvSpPr>
        <p:spPr>
          <a:xfrm>
            <a:off x="420414" y="1847523"/>
            <a:ext cx="34158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C1-inhibidor tiene un rol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regulador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en el complemento, cascada de coagulación, en la fibrinolisis y en el sistema de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kalicreínas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 </a:t>
            </a:r>
          </a:p>
          <a:p>
            <a:pPr algn="ctr"/>
            <a:endParaRPr lang="es-ES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algn="ctr"/>
            <a:r>
              <a:rPr lang="es-ES" sz="2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Su déficit produce activación excesiva de estos sistemas.</a:t>
            </a:r>
          </a:p>
          <a:p>
            <a:pPr algn="ctr"/>
            <a:endParaRPr lang="es-ES" sz="2000" dirty="0">
              <a:solidFill>
                <a:schemeClr val="tx2">
                  <a:lumMod val="60000"/>
                  <a:lumOff val="40000"/>
                </a:schemeClr>
              </a:solidFill>
              <a:sym typeface="Wingdings" pitchFamily="2" charset="2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014B05-0F86-698C-B07F-504EE9B0D7A0}"/>
              </a:ext>
            </a:extLst>
          </p:cNvPr>
          <p:cNvSpPr txBox="1"/>
          <p:nvPr/>
        </p:nvSpPr>
        <p:spPr>
          <a:xfrm>
            <a:off x="4761186" y="1891312"/>
            <a:ext cx="3668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El complemento actúa como defensa contra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microorganismos patógenos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y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protege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 contra el desarrollo de enfermedades autoinmunes. 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9F33B1-F9C3-D1A2-FFAC-1D56988742F1}"/>
              </a:ext>
            </a:extLst>
          </p:cNvPr>
          <p:cNvSpPr txBox="1"/>
          <p:nvPr/>
        </p:nvSpPr>
        <p:spPr>
          <a:xfrm>
            <a:off x="4761186" y="3682919"/>
            <a:ext cx="3447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La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disminución niveles de C4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y C2, C1</a:t>
            </a:r>
          </a:p>
          <a:p>
            <a:pPr algn="ctr"/>
            <a:r>
              <a:rPr lang="es-E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 Predispone a enfermedades autoinmunes (EA).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F89384-9C7D-6BB5-6241-4969966E3918}"/>
              </a:ext>
            </a:extLst>
          </p:cNvPr>
          <p:cNvSpPr txBox="1"/>
          <p:nvPr/>
        </p:nvSpPr>
        <p:spPr>
          <a:xfrm>
            <a:off x="420414" y="5241318"/>
            <a:ext cx="868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2. Donald Levy , Timothy Craig , Paul K. Keith, et al.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Co-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occurrence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between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C1 esterase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inhibitor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deficiency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and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autoimmune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disease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: a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systematic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literature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review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.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Allergy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Asthma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Clin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Immunol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(2020) 16:41. </a:t>
            </a:r>
            <a:endParaRPr lang="es-ES" sz="1000" dirty="0"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461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CEB036-9203-F1F9-A39B-FC8BA880F251}"/>
              </a:ext>
            </a:extLst>
          </p:cNvPr>
          <p:cNvSpPr txBox="1"/>
          <p:nvPr/>
        </p:nvSpPr>
        <p:spPr>
          <a:xfrm>
            <a:off x="1355834" y="1282263"/>
            <a:ext cx="586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Definición de enfermedades inflamatorias inmunomediadas (IMID)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DCBBF-2022-A7B9-E835-178F5C8F6DA9}"/>
              </a:ext>
            </a:extLst>
          </p:cNvPr>
          <p:cNvSpPr txBox="1"/>
          <p:nvPr/>
        </p:nvSpPr>
        <p:spPr>
          <a:xfrm>
            <a:off x="378374" y="2544936"/>
            <a:ext cx="39939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Grupo clínicamente heterogéneo de enfermedades crónicas y altamente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discapacitantes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, que comparten secuencias inflamatorias comunes y la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desregularización del sistema inmune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 Desequilibrio de las citocinas inflamatorias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que causan daño de estructuras propias con afectación de varios órganos.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4D4A7C-8B1D-8E60-8F4D-C5EADE379D50}"/>
              </a:ext>
            </a:extLst>
          </p:cNvPr>
          <p:cNvSpPr txBox="1"/>
          <p:nvPr/>
        </p:nvSpPr>
        <p:spPr>
          <a:xfrm>
            <a:off x="294289" y="5244477"/>
            <a:ext cx="87761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1. Lluís Puig, José G. Ruiz, Esteban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Dauden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et al. La prevalencia de diez enfermedades inflamatorias inmunomediadas (IMID) en España.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Rev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Esp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Salud Pública. Facultad de ciencias de la Salud. Universidad Rey Juan Carlos. Madrid. 2019.  </a:t>
            </a: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813B0C-4362-4F4B-0C9C-3CC582C8218E}"/>
              </a:ext>
            </a:extLst>
          </p:cNvPr>
          <p:cNvSpPr txBox="1"/>
          <p:nvPr/>
        </p:nvSpPr>
        <p:spPr>
          <a:xfrm>
            <a:off x="5013435" y="2459099"/>
            <a:ext cx="356300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Lupus eritematoso sistémico.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Espondilitis anquilosante.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Psoriasis. Artritis psoriásica.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Artritis reumatoide.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Enfermedades inflamatorias del intestino (enfermedad de Crohn, colitis ulcerosa).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Hidrosadenitis supurativa.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Sarcoidosis.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Uveítis inmunológica.</a:t>
            </a:r>
          </a:p>
          <a:p>
            <a:pPr marL="285750" indent="-285750">
              <a:buFontTx/>
              <a:buChar char="-"/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Hipotiroidismo primario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068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86CDA8-DC5D-4B23-5B37-E1F0E49464E7}"/>
              </a:ext>
            </a:extLst>
          </p:cNvPr>
          <p:cNvSpPr txBox="1"/>
          <p:nvPr/>
        </p:nvSpPr>
        <p:spPr>
          <a:xfrm>
            <a:off x="1681654" y="1057746"/>
            <a:ext cx="4855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Prevalencia de enfermedades autoinmunes en España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E04463-3F2A-8B61-3439-E1CAD1F11C81}"/>
              </a:ext>
            </a:extLst>
          </p:cNvPr>
          <p:cNvSpPr txBox="1"/>
          <p:nvPr/>
        </p:nvSpPr>
        <p:spPr>
          <a:xfrm>
            <a:off x="451944" y="2255066"/>
            <a:ext cx="330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6-7%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 la población general.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732B24-9E3D-7CA2-C497-CD7022C46C93}"/>
              </a:ext>
            </a:extLst>
          </p:cNvPr>
          <p:cNvSpPr txBox="1"/>
          <p:nvPr/>
        </p:nvSpPr>
        <p:spPr>
          <a:xfrm>
            <a:off x="451944" y="3296073"/>
            <a:ext cx="3103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Las más prevalentes son:</a:t>
            </a:r>
          </a:p>
          <a:p>
            <a:pPr lvl="1"/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Psoriasis, artritis reumatoide y artritis psoriásica , EII, </a:t>
            </a:r>
            <a:r>
              <a:rPr lang="es-ES" sz="1600" dirty="0" err="1">
                <a:solidFill>
                  <a:schemeClr val="tx2">
                    <a:lumMod val="75000"/>
                  </a:schemeClr>
                </a:solidFill>
              </a:rPr>
              <a:t>enf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. tiroideas.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292985-B827-D86D-F958-592B3089A4F1}"/>
              </a:ext>
            </a:extLst>
          </p:cNvPr>
          <p:cNvSpPr txBox="1"/>
          <p:nvPr/>
        </p:nvSpPr>
        <p:spPr>
          <a:xfrm>
            <a:off x="4971392" y="2252178"/>
            <a:ext cx="313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EL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13%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presentan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dos EA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coexistentes y el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2% tres o más.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CC55B2-463C-9D22-ADBE-50C088D9D5A0}"/>
              </a:ext>
            </a:extLst>
          </p:cNvPr>
          <p:cNvSpPr txBox="1"/>
          <p:nvPr/>
        </p:nvSpPr>
        <p:spPr>
          <a:xfrm>
            <a:off x="4960882" y="3471328"/>
            <a:ext cx="314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La prevalencia EA en pacientes con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AEH es 12%.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C4A22B-09CA-984C-1B6B-48DAA8B3A01C}"/>
              </a:ext>
            </a:extLst>
          </p:cNvPr>
          <p:cNvSpPr txBox="1"/>
          <p:nvPr/>
        </p:nvSpPr>
        <p:spPr>
          <a:xfrm>
            <a:off x="294289" y="4878660"/>
            <a:ext cx="87761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1. Lluís Puig, José G. Ruiz, Esteban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Dauden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et al. La prevalencia de diez enfermedades inflamatorias inmunomediadas (IMID) en España.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Rev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Esp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Salud Pública. Facultad de ciencias de la Salud. Universidad Rey Juan Carlos. Madrid. 2019.  </a:t>
            </a:r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B29F32-D09B-1294-F4EC-E8BD3D26BCEA}"/>
              </a:ext>
            </a:extLst>
          </p:cNvPr>
          <p:cNvSpPr txBox="1"/>
          <p:nvPr/>
        </p:nvSpPr>
        <p:spPr>
          <a:xfrm>
            <a:off x="294289" y="5269358"/>
            <a:ext cx="868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2. Donald Levy , Timothy Craig , Paul K. Keith, et al. 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Co-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occurrence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between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C1 esterase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inhibitor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deficiency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and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autoimmune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disease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: a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systematic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literature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0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review</a:t>
            </a:r>
            <a:r>
              <a:rPr lang="es-ES" sz="1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.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Allergy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Asthma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Clin </a:t>
            </a:r>
            <a:r>
              <a:rPr lang="es-ES" sz="10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Immunol</a:t>
            </a:r>
            <a:r>
              <a:rPr lang="es-ES" sz="10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(2020) 16:41. </a:t>
            </a:r>
            <a:endParaRPr lang="es-ES" sz="1000" dirty="0"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560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4F4976-61A9-5F7F-F9FA-C9683062D6D1}"/>
              </a:ext>
            </a:extLst>
          </p:cNvPr>
          <p:cNvSpPr txBox="1"/>
          <p:nvPr/>
        </p:nvSpPr>
        <p:spPr>
          <a:xfrm>
            <a:off x="819807" y="1082960"/>
            <a:ext cx="733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Fisiopatología del rol del C1NH y el complemento en EA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FAA79F-F8B4-C46F-C3E9-1A679059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76" y="1544625"/>
            <a:ext cx="6300568" cy="41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6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82C7C6-3136-4112-C179-A1861548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97" y="1373136"/>
            <a:ext cx="6996605" cy="43418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2C6D234-70D8-F2DD-5C1C-90D7A20BA6B9}"/>
              </a:ext>
            </a:extLst>
          </p:cNvPr>
          <p:cNvSpPr txBox="1"/>
          <p:nvPr/>
        </p:nvSpPr>
        <p:spPr>
          <a:xfrm>
            <a:off x="1587062" y="914400"/>
            <a:ext cx="585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Desregularización por déficit de C1 inhibidor</a:t>
            </a:r>
          </a:p>
        </p:txBody>
      </p:sp>
    </p:spTree>
    <p:extLst>
      <p:ext uri="{BB962C8B-B14F-4D97-AF65-F5344CB8AC3E}">
        <p14:creationId xmlns:p14="http://schemas.microsoft.com/office/powerpoint/2010/main" val="141800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B6E7ECB-39F9-B5A9-9273-6E29ED07659C}"/>
              </a:ext>
            </a:extLst>
          </p:cNvPr>
          <p:cNvSpPr txBox="1"/>
          <p:nvPr/>
        </p:nvSpPr>
        <p:spPr>
          <a:xfrm>
            <a:off x="2091558" y="1231217"/>
            <a:ext cx="402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Objetivo del estudio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29D6FE-11A5-160C-2472-6A95AC367E4B}"/>
              </a:ext>
            </a:extLst>
          </p:cNvPr>
          <p:cNvSpPr txBox="1"/>
          <p:nvPr/>
        </p:nvSpPr>
        <p:spPr>
          <a:xfrm>
            <a:off x="409902" y="2412302"/>
            <a:ext cx="7651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Estudio de la prevalencia de las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enfermedades  autoinmunes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en pacientes con angioedema hereditario por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déficit de C1 inhibidor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y con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angioedema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hereditario por mutación en el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factor XII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B429D5-3DB8-D03F-1A05-7279922711B1}"/>
              </a:ext>
            </a:extLst>
          </p:cNvPr>
          <p:cNvSpPr txBox="1"/>
          <p:nvPr/>
        </p:nvSpPr>
        <p:spPr>
          <a:xfrm>
            <a:off x="231227" y="5293840"/>
            <a:ext cx="868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2. Donald Levy , Timothy Craig , Paul K. Keith, et al. 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Co-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occurrence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between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C1 esterase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inhibitor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deficiency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and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autoimmune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disease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: a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systematic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literature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review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. </a:t>
            </a:r>
            <a:r>
              <a:rPr lang="es-ES" sz="9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Allergy</a:t>
            </a:r>
            <a:r>
              <a:rPr lang="es-ES" sz="9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s-ES" sz="9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Asthma</a:t>
            </a:r>
            <a:r>
              <a:rPr lang="es-ES" sz="9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Clin </a:t>
            </a:r>
            <a:r>
              <a:rPr lang="es-ES" sz="900" i="1" dirty="0" err="1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Immunol</a:t>
            </a:r>
            <a:r>
              <a:rPr lang="es-ES" sz="900" i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(2020) 16:41. </a:t>
            </a:r>
            <a:endParaRPr lang="es-ES" sz="900" dirty="0"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59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12F521-E693-92E4-272F-C3537D72424B}"/>
              </a:ext>
            </a:extLst>
          </p:cNvPr>
          <p:cNvSpPr txBox="1"/>
          <p:nvPr/>
        </p:nvSpPr>
        <p:spPr>
          <a:xfrm>
            <a:off x="2217683" y="1114097"/>
            <a:ext cx="418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Materiales y Métodos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4C8346-9AA9-9503-ED60-B430C2D17FC5}"/>
              </a:ext>
            </a:extLst>
          </p:cNvPr>
          <p:cNvSpPr txBox="1"/>
          <p:nvPr/>
        </p:nvSpPr>
        <p:spPr>
          <a:xfrm>
            <a:off x="641131" y="1944488"/>
            <a:ext cx="294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Se realizó el estudio en la Unidad de Alergología del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Hospital Universitario Rio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Hortega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 Valladolid.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9FCFCA-94F5-99E8-3BBE-3902E1D7CFAE}"/>
              </a:ext>
            </a:extLst>
          </p:cNvPr>
          <p:cNvSpPr txBox="1"/>
          <p:nvPr/>
        </p:nvSpPr>
        <p:spPr>
          <a:xfrm>
            <a:off x="585951" y="3255230"/>
            <a:ext cx="310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Estudio observacional descriptivo transversal.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82D994-183D-65D7-6B1B-A0397AF2BDFA}"/>
              </a:ext>
            </a:extLst>
          </p:cNvPr>
          <p:cNvSpPr txBox="1"/>
          <p:nvPr/>
        </p:nvSpPr>
        <p:spPr>
          <a:xfrm>
            <a:off x="562303" y="4109286"/>
            <a:ext cx="345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Datos de las historias clínicas digitalizadas.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227589-6880-6CEB-F21A-7743E0FBDF5C}"/>
              </a:ext>
            </a:extLst>
          </p:cNvPr>
          <p:cNvSpPr txBox="1"/>
          <p:nvPr/>
        </p:nvSpPr>
        <p:spPr>
          <a:xfrm>
            <a:off x="4482661" y="1926169"/>
            <a:ext cx="4038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Participantes: pacientes con diagnóstico confirmado de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AEH por déficit de C1 inhibidor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y de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AEH por mutación del Factor XII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estudio de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enfermedades autoinmunes. 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4C30C5-FAA2-E7B2-9D6C-947279D9DA54}"/>
              </a:ext>
            </a:extLst>
          </p:cNvPr>
          <p:cNvSpPr txBox="1"/>
          <p:nvPr/>
        </p:nvSpPr>
        <p:spPr>
          <a:xfrm>
            <a:off x="4482661" y="3507683"/>
            <a:ext cx="381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Periodo de inclusión: marzo 2024.</a:t>
            </a:r>
          </a:p>
        </p:txBody>
      </p:sp>
    </p:spTree>
    <p:extLst>
      <p:ext uri="{BB962C8B-B14F-4D97-AF65-F5344CB8AC3E}">
        <p14:creationId xmlns:p14="http://schemas.microsoft.com/office/powerpoint/2010/main" val="4177823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</TotalTime>
  <Words>1223</Words>
  <Application>Microsoft Macintosh PowerPoint</Application>
  <PresentationFormat>Presentación en pantalla (16:10)</PresentationFormat>
  <Paragraphs>141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Microsoft Office User</cp:lastModifiedBy>
  <cp:revision>94</cp:revision>
  <dcterms:created xsi:type="dcterms:W3CDTF">2018-01-21T22:48:14Z</dcterms:created>
  <dcterms:modified xsi:type="dcterms:W3CDTF">2024-11-05T22:18:34Z</dcterms:modified>
</cp:coreProperties>
</file>